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4.xml.rels" ContentType="application/vnd.openxmlformats-package.relationships+xml"/>
  <Override PartName="/ppt/slideMasters/_rels/slideMaster1.xml.rels" ContentType="application/vnd.openxmlformats-package.relationships+xml"/>
  <Override PartName="/ppt/slideMasters/_rels/slideMaster3.xml.rels" ContentType="application/vnd.openxmlformats-package.relationships+xml"/>
  <Override PartName="/ppt/slideMasters/_rels/slideMaster2.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_rels/notesSlide9.xml.rels" ContentType="application/vnd.openxmlformats-package.relationships+xml"/>
  <Override PartName="/ppt/notesSlides/_rels/notesSlide1.xml.rels" ContentType="application/vnd.openxmlformats-package.relationships+xml"/>
  <Override PartName="/ppt/notesSlides/notesSlide1.xml" ContentType="application/vnd.openxmlformats-officedocument.presentationml.notesSlide+xml"/>
  <Override PartName="/ppt/notesSlides/notesSlide9.xml" ContentType="application/vnd.openxmlformats-officedocument.presentationml.notesSlide+xml"/>
  <Override PartName="/ppt/_rels/presentation.xml.rels" ContentType="application/vnd.openxmlformats-package.relationships+xml"/>
  <Override PartName="/ppt/media/image9.png" ContentType="image/png"/>
  <Override PartName="/ppt/media/image13.png" ContentType="image/png"/>
  <Override PartName="/ppt/media/image8.png" ContentType="image/png"/>
  <Override PartName="/ppt/media/image12.png" ContentType="image/png"/>
  <Override PartName="/ppt/media/image7.png" ContentType="image/png"/>
  <Override PartName="/ppt/media/image11.png" ContentType="image/png"/>
  <Override PartName="/ppt/media/image6.png" ContentType="image/png"/>
  <Override PartName="/ppt/media/image10.png" ContentType="image/png"/>
  <Override PartName="/ppt/media/image5.png" ContentType="image/png"/>
  <Override PartName="/ppt/media/image4.png" ContentType="image/png"/>
  <Override PartName="/ppt/media/image3.png" ContentType="image/png"/>
  <Override PartName="/ppt/media/image23.png" ContentType="image/png"/>
  <Override PartName="/ppt/media/image22.png" ContentType="image/png"/>
  <Override PartName="/ppt/media/image21.png" ContentType="image/png"/>
  <Override PartName="/ppt/media/image19.png" ContentType="image/png"/>
  <Override PartName="/ppt/media/image1.png" ContentType="image/png"/>
  <Override PartName="/ppt/media/image20.png" ContentType="image/png"/>
  <Override PartName="/ppt/media/image18.png" ContentType="image/png"/>
  <Override PartName="/ppt/media/image17.png" ContentType="image/png"/>
  <Override PartName="/ppt/media/image16.png" ContentType="image/png"/>
  <Override PartName="/ppt/media/image24.jpeg" ContentType="image/jpeg"/>
  <Override PartName="/ppt/media/image15.png" ContentType="image/png"/>
  <Override PartName="/ppt/media/image14.png" ContentType="image/png"/>
  <Override PartName="/ppt/media/image2.png" ContentType="image/png"/>
  <Override PartName="/ppt/media/image25.png" ContentType="image/png"/>
  <Override PartName="/ppt/slideLayouts/_rels/slideLayout5.xml.rels" ContentType="application/vnd.openxmlformats-package.relationships+xml"/>
  <Override PartName="/ppt/slideLayouts/_rels/slideLayout25.xml.rels" ContentType="application/vnd.openxmlformats-package.relationships+xml"/>
  <Override PartName="/ppt/slideLayouts/_rels/slideLayout10.xml.rels" ContentType="application/vnd.openxmlformats-package.relationships+xml"/>
  <Override PartName="/ppt/slideLayouts/_rels/slideLayout32.xml.rels" ContentType="application/vnd.openxmlformats-package.relationships+xml"/>
  <Override PartName="/ppt/slideLayouts/_rels/slideLayout16.xml.rels" ContentType="application/vnd.openxmlformats-package.relationships+xml"/>
  <Override PartName="/ppt/slideLayouts/_rels/slideLayout47.xml.rels" ContentType="application/vnd.openxmlformats-package.relationships+xml"/>
  <Override PartName="/ppt/slideLayouts/_rels/slideLayout26.xml.rels" ContentType="application/vnd.openxmlformats-package.relationships+xml"/>
  <Override PartName="/ppt/slideLayouts/_rels/slideLayout11.xml.rels" ContentType="application/vnd.openxmlformats-package.relationships+xml"/>
  <Override PartName="/ppt/slideLayouts/_rels/slideLayout17.xml.rels" ContentType="application/vnd.openxmlformats-package.relationships+xml"/>
  <Override PartName="/ppt/slideLayouts/_rels/slideLayout12.xml.rels" ContentType="application/vnd.openxmlformats-package.relationships+xml"/>
  <Override PartName="/ppt/slideLayouts/_rels/slideLayout18.xml.rels" ContentType="application/vnd.openxmlformats-package.relationships+xml"/>
  <Override PartName="/ppt/slideLayouts/_rels/slideLayout13.xml.rels" ContentType="application/vnd.openxmlformats-package.relationships+xml"/>
  <Override PartName="/ppt/slideLayouts/_rels/slideLayout19.xml.rels" ContentType="application/vnd.openxmlformats-package.relationships+xml"/>
  <Override PartName="/ppt/slideLayouts/_rels/slideLayout31.xml.rels" ContentType="application/vnd.openxmlformats-package.relationships+xml"/>
  <Override PartName="/ppt/slideLayouts/_rels/slideLayout24.xml.rels" ContentType="application/vnd.openxmlformats-package.relationships+xml"/>
  <Override PartName="/ppt/slideLayouts/_rels/slideLayout15.xml.rels" ContentType="application/vnd.openxmlformats-package.relationships+xml"/>
  <Override PartName="/ppt/slideLayouts/_rels/slideLayout6.xml.rels" ContentType="application/vnd.openxmlformats-package.relationships+xml"/>
  <Override PartName="/ppt/slideLayouts/_rels/slideLayout42.xml.rels" ContentType="application/vnd.openxmlformats-package.relationships+xml"/>
  <Override PartName="/ppt/slideLayouts/_rels/slideLayout35.xml.rels" ContentType="application/vnd.openxmlformats-package.relationships+xml"/>
  <Override PartName="/ppt/slideLayouts/_rels/slideLayout20.xml.rels" ContentType="application/vnd.openxmlformats-package.relationships+xml"/>
  <Override PartName="/ppt/slideLayouts/_rels/slideLayout41.xml.rels" ContentType="application/vnd.openxmlformats-package.relationships+xml"/>
  <Override PartName="/ppt/slideLayouts/_rels/slideLayout34.xml.rels" ContentType="application/vnd.openxmlformats-package.relationships+xml"/>
  <Override PartName="/ppt/slideLayouts/_rels/slideLayout4.xml.rels" ContentType="application/vnd.openxmlformats-package.relationships+xml"/>
  <Override PartName="/ppt/slideLayouts/_rels/slideLayout3.xml.rels" ContentType="application/vnd.openxmlformats-package.relationships+xml"/>
  <Override PartName="/ppt/slideLayouts/_rels/slideLayout9.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36.xml.rels" ContentType="application/vnd.openxmlformats-package.relationships+xml"/>
  <Override PartName="/ppt/slideLayouts/_rels/slideLayout21.xml.rels" ContentType="application/vnd.openxmlformats-package.relationships+xml"/>
  <Override PartName="/ppt/slideLayouts/_rels/slideLayout43.xml.rels" ContentType="application/vnd.openxmlformats-package.relationships+xml"/>
  <Override PartName="/ppt/slideLayouts/_rels/slideLayout27.xml.rels" ContentType="application/vnd.openxmlformats-package.relationships+xml"/>
  <Override PartName="/ppt/slideLayouts/_rels/slideLayout23.xml.rels" ContentType="application/vnd.openxmlformats-package.relationships+xml"/>
  <Override PartName="/ppt/slideLayouts/_rels/slideLayout38.xml.rels" ContentType="application/vnd.openxmlformats-package.relationships+xml"/>
  <Override PartName="/ppt/slideLayouts/_rels/slideLayout29.xml.rels" ContentType="application/vnd.openxmlformats-package.relationships+xml"/>
  <Override PartName="/ppt/slideLayouts/_rels/slideLayout14.xml.rels" ContentType="application/vnd.openxmlformats-package.relationships+xml"/>
  <Override PartName="/ppt/slideLayouts/_rels/slideLayout45.xml.rels" ContentType="application/vnd.openxmlformats-package.relationships+xml"/>
  <Override PartName="/ppt/slideLayouts/_rels/slideLayout30.xml.rels" ContentType="application/vnd.openxmlformats-package.relationships+xml"/>
  <Override PartName="/ppt/slideLayouts/_rels/slideLayout1.xml.rels" ContentType="application/vnd.openxmlformats-package.relationships+xml"/>
  <Override PartName="/ppt/slideLayouts/_rels/slideLayout7.xml.rels" ContentType="application/vnd.openxmlformats-package.relationships+xml"/>
  <Override PartName="/ppt/slideLayouts/_rels/slideLayout22.xml.rels" ContentType="application/vnd.openxmlformats-package.relationships+xml"/>
  <Override PartName="/ppt/slideLayouts/_rels/slideLayout37.xml.rels" ContentType="application/vnd.openxmlformats-package.relationships+xml"/>
  <Override PartName="/ppt/slideLayouts/_rels/slideLayout28.xml.rels" ContentType="application/vnd.openxmlformats-package.relationships+xml"/>
  <Override PartName="/ppt/slideLayouts/_rels/slideLayout44.xml.rels" ContentType="application/vnd.openxmlformats-package.relationships+xml"/>
  <Override PartName="/ppt/slideLayouts/_rels/slideLayout46.xml.rels" ContentType="application/vnd.openxmlformats-package.relationships+xml"/>
  <Override PartName="/ppt/slideLayouts/_rels/slideLayout48.xml.rels" ContentType="application/vnd.openxmlformats-package.relationships+xml"/>
  <Override PartName="/ppt/slideLayouts/_rels/slideLayout33.xml.rels" ContentType="application/vnd.openxmlformats-package.relationships+xml"/>
  <Override PartName="/ppt/slideLayouts/_rels/slideLayout40.xml.rels" ContentType="application/vnd.openxmlformats-package.relationships+xml"/>
  <Override PartName="/ppt/slideLayouts/_rels/slideLayout39.xml.rels" ContentType="application/vnd.openxmlformats-package.relationships+xml"/>
  <Override PartName="/ppt/slideLayouts/slideLayout29.xml" ContentType="application/vnd.openxmlformats-officedocument.presentationml.slideLayout+xml"/>
  <Override PartName="/ppt/slideLayouts/slideLayout9.xml" ContentType="application/vnd.openxmlformats-officedocument.presentationml.slideLayout+xml"/>
  <Override PartName="/ppt/slideLayouts/slideLayout28.xml" ContentType="application/vnd.openxmlformats-officedocument.presentationml.slideLayout+xml"/>
  <Override PartName="/ppt/slideLayouts/slideLayout8.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7.xml" ContentType="application/vnd.openxmlformats-officedocument.presentationml.slideLayout+xml"/>
  <Override PartName="/ppt/slideLayouts/slideLayout1.xml" ContentType="application/vnd.openxmlformats-officedocument.presentationml.slideLayout+xml"/>
  <Override PartName="/ppt/slideLayouts/slideLayout21.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2.xml" ContentType="application/vnd.openxmlformats-officedocument.presentationml.slideLayout+xml"/>
  <Override PartName="/ppt/slideLayouts/slideLayout22.xml" ContentType="application/vnd.openxmlformats-officedocument.presentationml.slideLayout+xml"/>
  <Override PartName="/ppt/slideLayouts/slideLayout19.xml" ContentType="application/vnd.openxmlformats-officedocument.presentationml.slideLayout+xml"/>
  <Override PartName="/ppt/slideLayouts/slideLayout3.xml" ContentType="application/vnd.openxmlformats-officedocument.presentationml.slideLayout+xml"/>
  <Override PartName="/ppt/slideLayouts/slideLayout23.xml" ContentType="application/vnd.openxmlformats-officedocument.presentationml.slideLayout+xml"/>
  <Override PartName="/ppt/slideLayouts/slideLayout4.xml" ContentType="application/vnd.openxmlformats-officedocument.presentationml.slideLayout+xml"/>
  <Override PartName="/ppt/slideLayouts/slideLayout2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40.xml" ContentType="application/vnd.openxmlformats-officedocument.presentationml.slideLayout+xml"/>
  <Override PartName="/ppt/slideLayouts/slideLayout39.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34.xml" ContentType="application/vnd.openxmlformats-officedocument.presentationml.slideLayout+xml"/>
  <Override PartName="/ppt/slideLayouts/slideLayout46.xml" ContentType="application/vnd.openxmlformats-officedocument.presentationml.slideLayout+xml"/>
  <Override PartName="/ppt/slideLayouts/slideLayout33.xml" ContentType="application/vnd.openxmlformats-officedocument.presentationml.slideLayout+xml"/>
  <Override PartName="/ppt/slideLayouts/slideLayout32.xml" ContentType="application/vnd.openxmlformats-officedocument.presentationml.slideLayout+xml"/>
  <Override PartName="/ppt/slideLayouts/slideLayout31.xml" ContentType="application/vnd.openxmlformats-officedocument.presentationml.slideLayout+xml"/>
  <Override PartName="/ppt/slideLayouts/slideLayout30.xml" ContentType="application/vnd.openxmlformats-officedocument.presentationml.slideLayout+xml"/>
  <Override PartName="/ppt/slideLayouts/slideLayout13.xml" ContentType="application/vnd.openxmlformats-officedocument.presentationml.slideLayout+xml"/>
  <Override PartName="/ppt/slideLayouts/slideLayout11.xml" ContentType="application/vnd.openxmlformats-officedocument.presentationml.slideLayout+xml"/>
  <Override PartName="/ppt/slideLayouts/slideLayout48.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slideLayouts/slideLayout47.xml" ContentType="application/vnd.openxmlformats-officedocument.presentationml.slideLayout+xml"/>
  <Override PartName="/ppt/slideLayouts/slideLayout27.xml" ContentType="application/vnd.openxmlformats-officedocument.presentationml.slideLayout+xml"/>
  <Override PartName="/ppt/slideLayouts/slideLayout7.xml" ContentType="application/vnd.openxmlformats-officedocument.presentationml.slideLayout+xml"/>
  <Override PartName="/ppt/slideLayouts/slideLayout26.xml" ContentType="application/vnd.openxmlformats-officedocument.presentationml.slideLayout+xml"/>
  <Override PartName="/ppt/slideLayouts/slideLayout6.xml" ContentType="application/vnd.openxmlformats-officedocument.presentationml.slideLayout+xml"/>
  <Override PartName="/ppt/slideLayouts/slideLayout25.xml" ContentType="application/vnd.openxmlformats-officedocument.presentationml.slideLayout+xml"/>
  <Override PartName="/ppt/slideLayouts/slideLayout5.xml" ContentType="application/vnd.openxmlformats-officedocument.presentationml.slideLayout+xml"/>
  <Override PartName="/ppt/notesMasters/_rels/notesMaster1.xml.rels" ContentType="application/vnd.openxmlformats-package.relationships+xml"/>
  <Override PartName="/ppt/notesMasters/notesMaster1.xml" ContentType="application/vnd.openxmlformats-officedocument.presentationml.notesMaster+xml"/>
  <Override PartName="/ppt/slides/slide29.xml" ContentType="application/vnd.openxmlformats-officedocument.presentationml.slide+xml"/>
  <Override PartName="/ppt/slides/slide28.xml" ContentType="application/vnd.openxmlformats-officedocument.presentationml.slide+xml"/>
  <Override PartName="/ppt/slides/slide27.xml" ContentType="application/vnd.openxmlformats-officedocument.presentationml.slide+xml"/>
  <Override PartName="/ppt/slides/slide26.xml" ContentType="application/vnd.openxmlformats-officedocument.presentationml.slide+xml"/>
  <Override PartName="/ppt/slides/slide25.xml" ContentType="application/vnd.openxmlformats-officedocument.presentationml.slide+xml"/>
  <Override PartName="/ppt/slides/slide24.xml" ContentType="application/vnd.openxmlformats-officedocument.presentationml.slide+xml"/>
  <Override PartName="/ppt/slides/slide23.xml" ContentType="application/vnd.openxmlformats-officedocument.presentationml.slide+xml"/>
  <Override PartName="/ppt/slides/slide22.xml" ContentType="application/vnd.openxmlformats-officedocument.presentationml.slide+xml"/>
  <Override PartName="/ppt/slides/slide21.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18.xml" ContentType="application/vnd.openxmlformats-officedocument.presentationml.slide+xml"/>
  <Override PartName="/ppt/slides/slide17.xml" ContentType="application/vnd.openxmlformats-officedocument.presentationml.slide+xml"/>
  <Override PartName="/ppt/slides/slide16.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_rels/slide4.xml.rels" ContentType="application/vnd.openxmlformats-package.relationships+xml"/>
  <Override PartName="/ppt/slides/_rels/slide47.xml.rels" ContentType="application/vnd.openxmlformats-package.relationships+xml"/>
  <Override PartName="/ppt/slides/_rels/slide5.xml.rels" ContentType="application/vnd.openxmlformats-package.relationships+xml"/>
  <Override PartName="/ppt/slides/_rels/slide40.xml.rels" ContentType="application/vnd.openxmlformats-package.relationships+xml"/>
  <Override PartName="/ppt/slides/_rels/slide48.xml.rels" ContentType="application/vnd.openxmlformats-package.relationships+xml"/>
  <Override PartName="/ppt/slides/_rels/slide33.xml.rels" ContentType="application/vnd.openxmlformats-package.relationships+xml"/>
  <Override PartName="/ppt/slides/_rels/slide6.xml.rels" ContentType="application/vnd.openxmlformats-package.relationships+xml"/>
  <Override PartName="/ppt/slides/_rels/slide41.xml.rels" ContentType="application/vnd.openxmlformats-package.relationships+xml"/>
  <Override PartName="/ppt/slides/_rels/slide34.xml.rels" ContentType="application/vnd.openxmlformats-package.relationships+xml"/>
  <Override PartName="/ppt/slides/_rels/slide7.xml.rels" ContentType="application/vnd.openxmlformats-package.relationships+xml"/>
  <Override PartName="/ppt/slides/_rels/slide42.xml.rels" ContentType="application/vnd.openxmlformats-package.relationships+xml"/>
  <Override PartName="/ppt/slides/_rels/slide35.xml.rels" ContentType="application/vnd.openxmlformats-package.relationships+xml"/>
  <Override PartName="/ppt/slides/_rels/slide1.xml.rels" ContentType="application/vnd.openxmlformats-package.relationships+xml"/>
  <Override PartName="/ppt/slides/_rels/slide20.xml.rels" ContentType="application/vnd.openxmlformats-package.relationships+xml"/>
  <Override PartName="/ppt/slides/_rels/slide10.xml.rels" ContentType="application/vnd.openxmlformats-package.relationships+xml"/>
  <Override PartName="/ppt/slides/_rels/slide32.xml.rels" ContentType="application/vnd.openxmlformats-package.relationships+xml"/>
  <Override PartName="/ppt/slides/_rels/slide16.xml.rels" ContentType="application/vnd.openxmlformats-package.relationships+xml"/>
  <Override PartName="/ppt/slides/_rels/slide25.xml.rels" ContentType="application/vnd.openxmlformats-package.relationships+xml"/>
  <Override PartName="/ppt/slides/_rels/slide46.xml.rels" ContentType="application/vnd.openxmlformats-package.relationships+xml"/>
  <Override PartName="/ppt/slides/_rels/slide30.xml.rels" ContentType="application/vnd.openxmlformats-package.relationships+xml"/>
  <Override PartName="/ppt/slides/_rels/slide45.xml.rels" ContentType="application/vnd.openxmlformats-package.relationships+xml"/>
  <Override PartName="/ppt/slides/_rels/slide14.xml.rels" ContentType="application/vnd.openxmlformats-package.relationships+xml"/>
  <Override PartName="/ppt/slides/_rels/slide29.xml.rels" ContentType="application/vnd.openxmlformats-package.relationships+xml"/>
  <Override PartName="/ppt/slides/_rels/slide23.xml.rels" ContentType="application/vnd.openxmlformats-package.relationships+xml"/>
  <Override PartName="/ppt/slides/_rels/slide38.xml.rels" ContentType="application/vnd.openxmlformats-package.relationships+xml"/>
  <Override PartName="/ppt/slides/_rels/slide15.xml.rels" ContentType="application/vnd.openxmlformats-package.relationships+xml"/>
  <Override PartName="/ppt/slides/_rels/slide31.xml.rels" ContentType="application/vnd.openxmlformats-package.relationships+xml"/>
  <Override PartName="/ppt/slides/_rels/slide24.xml.rels" ContentType="application/vnd.openxmlformats-package.relationships+xml"/>
  <Override PartName="/ppt/slides/_rels/slide39.xml.rels" ContentType="application/vnd.openxmlformats-package.relationships+xml"/>
  <Override PartName="/ppt/slides/_rels/slide13.xml.rels" ContentType="application/vnd.openxmlformats-package.relationships+xml"/>
  <Override PartName="/ppt/slides/_rels/slide19.xml.rels" ContentType="application/vnd.openxmlformats-package.relationships+xml"/>
  <Override PartName="/ppt/slides/_rels/slide18.xml.rels" ContentType="application/vnd.openxmlformats-package.relationships+xml"/>
  <Override PartName="/ppt/slides/_rels/slide12.xml.rels" ContentType="application/vnd.openxmlformats-package.relationships+xml"/>
  <Override PartName="/ppt/slides/_rels/slide28.xml.rels" ContentType="application/vnd.openxmlformats-package.relationships+xml"/>
  <Override PartName="/ppt/slides/_rels/slide44.xml.rels" ContentType="application/vnd.openxmlformats-package.relationships+xml"/>
  <Override PartName="/ppt/slides/_rels/slide22.xml.rels" ContentType="application/vnd.openxmlformats-package.relationships+xml"/>
  <Override PartName="/ppt/slides/_rels/slide37.xml.rels" ContentType="application/vnd.openxmlformats-package.relationships+xml"/>
  <Override PartName="/ppt/slides/_rels/slide3.xml.rels" ContentType="application/vnd.openxmlformats-package.relationships+xml"/>
  <Override PartName="/ppt/slides/_rels/slide9.xml.rels" ContentType="application/vnd.openxmlformats-package.relationships+xml"/>
  <Override PartName="/ppt/slides/_rels/slide26.xml.rels" ContentType="application/vnd.openxmlformats-package.relationships+xml"/>
  <Override PartName="/ppt/slides/_rels/slide11.xml.rels" ContentType="application/vnd.openxmlformats-package.relationships+xml"/>
  <Override PartName="/ppt/slides/_rels/slide17.xml.rels" ContentType="application/vnd.openxmlformats-package.relationships+xml"/>
  <Override PartName="/ppt/slides/_rels/slide8.xml.rels" ContentType="application/vnd.openxmlformats-package.relationships+xml"/>
  <Override PartName="/ppt/slides/_rels/slide21.xml.rels" ContentType="application/vnd.openxmlformats-package.relationships+xml"/>
  <Override PartName="/ppt/slides/_rels/slide36.xml.rels" ContentType="application/vnd.openxmlformats-package.relationships+xml"/>
  <Override PartName="/ppt/slides/_rels/slide27.xml.rels" ContentType="application/vnd.openxmlformats-package.relationships+xml"/>
  <Override PartName="/ppt/slides/_rels/slide43.xml.rels" ContentType="application/vnd.openxmlformats-package.relationships+xml"/>
  <Override PartName="/ppt/slides/_rels/slide2.xml.rels" ContentType="application/vnd.openxmlformats-package.relationships+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13.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33.xml" ContentType="application/vnd.openxmlformats-officedocument.presentationml.slide+xml"/>
  <Override PartName="/ppt/slides/slide45.xml" ContentType="application/vnd.openxmlformats-officedocument.presentationml.slide+xml"/>
  <Override PartName="/ppt/slides/slide34.xml" ContentType="application/vnd.openxmlformats-officedocument.presentationml.slide+xml"/>
  <Override PartName="/ppt/slides/slide46.xml" ContentType="application/vnd.openxmlformats-officedocument.presentationml.slide+xml"/>
  <Override PartName="/ppt/slides/slide48.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0.xml" ContentType="application/vnd.openxmlformats-officedocument.presentationml.slide+xml"/>
  <Override PartName="/ppt/slides/slide47.xml" ContentType="application/vnd.openxmlformats-officedocument.presentationml.slide+xml"/>
  <Override PartName="/ppt/slides/slide9.xml" ContentType="application/vnd.openxmlformats-officedocument.presentationml.slide+xml"/>
  <Override PartName="/ppt/slides/slide44.xml" ContentType="application/vnd.openxmlformats-officedocument.presentationml.slide+xml"/>
  <Override PartName="/ppt/slides/slide41.xml" ContentType="application/vnd.openxmlformats-officedocument.presentationml.slide+xml"/>
  <Override PartName="/ppt/slides/slide6.xml" ContentType="application/vnd.openxmlformats-officedocument.presentationml.slide+xml"/>
  <Override PartName="/ppt/slides/slide8.xml" ContentType="application/vnd.openxmlformats-officedocument.presentationml.slide+xml"/>
  <Override PartName="/ppt/slides/slide43.xml" ContentType="application/vnd.openxmlformats-officedocument.presentationml.slide+xml"/>
  <Override PartName="/ppt/slides/slide40.xml" ContentType="application/vnd.openxmlformats-officedocument.presentationml.slide+xml"/>
  <Override PartName="/ppt/slides/slide5.xml" ContentType="application/vnd.openxmlformats-officedocument.presentationml.slide+xml"/>
  <Override PartName="/ppt/slides/slide7.xml" ContentType="application/vnd.openxmlformats-officedocument.presentationml.slide+xml"/>
  <Override PartName="/ppt/slides/slide42.xml" ContentType="application/vnd.openxmlformats-officedocument.presentationml.slide+xml"/>
  <Override PartName="/ppt/slides/slide4.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Lst>
  <p:sldSz cx="12192000" cy="6858000"/>
  <p:notesSz cx="6797675" cy="9926637"/>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 Id="rId17" Type="http://schemas.openxmlformats.org/officeDocument/2006/relationships/slide" Target="slides/slide11.xml"/><Relationship Id="rId18" Type="http://schemas.openxmlformats.org/officeDocument/2006/relationships/slide" Target="slides/slide12.xml"/><Relationship Id="rId19" Type="http://schemas.openxmlformats.org/officeDocument/2006/relationships/slide" Target="slides/slide13.xml"/><Relationship Id="rId20" Type="http://schemas.openxmlformats.org/officeDocument/2006/relationships/slide" Target="slides/slide14.xml"/><Relationship Id="rId21" Type="http://schemas.openxmlformats.org/officeDocument/2006/relationships/slide" Target="slides/slide15.xml"/><Relationship Id="rId22" Type="http://schemas.openxmlformats.org/officeDocument/2006/relationships/slide" Target="slides/slide16.xml"/><Relationship Id="rId23" Type="http://schemas.openxmlformats.org/officeDocument/2006/relationships/slide" Target="slides/slide17.xml"/><Relationship Id="rId24" Type="http://schemas.openxmlformats.org/officeDocument/2006/relationships/slide" Target="slides/slide18.xml"/><Relationship Id="rId25" Type="http://schemas.openxmlformats.org/officeDocument/2006/relationships/slide" Target="slides/slide19.xml"/><Relationship Id="rId26" Type="http://schemas.openxmlformats.org/officeDocument/2006/relationships/slide" Target="slides/slide20.xml"/><Relationship Id="rId27" Type="http://schemas.openxmlformats.org/officeDocument/2006/relationships/slide" Target="slides/slide21.xml"/><Relationship Id="rId28" Type="http://schemas.openxmlformats.org/officeDocument/2006/relationships/slide" Target="slides/slide22.xml"/><Relationship Id="rId29" Type="http://schemas.openxmlformats.org/officeDocument/2006/relationships/slide" Target="slides/slide23.xml"/><Relationship Id="rId30" Type="http://schemas.openxmlformats.org/officeDocument/2006/relationships/slide" Target="slides/slide24.xml"/><Relationship Id="rId31" Type="http://schemas.openxmlformats.org/officeDocument/2006/relationships/slide" Target="slides/slide25.xml"/><Relationship Id="rId32" Type="http://schemas.openxmlformats.org/officeDocument/2006/relationships/slide" Target="slides/slide26.xml"/><Relationship Id="rId33" Type="http://schemas.openxmlformats.org/officeDocument/2006/relationships/slide" Target="slides/slide27.xml"/><Relationship Id="rId34" Type="http://schemas.openxmlformats.org/officeDocument/2006/relationships/slide" Target="slides/slide28.xml"/><Relationship Id="rId35" Type="http://schemas.openxmlformats.org/officeDocument/2006/relationships/slide" Target="slides/slide29.xml"/><Relationship Id="rId36" Type="http://schemas.openxmlformats.org/officeDocument/2006/relationships/slide" Target="slides/slide30.xml"/><Relationship Id="rId37" Type="http://schemas.openxmlformats.org/officeDocument/2006/relationships/slide" Target="slides/slide31.xml"/><Relationship Id="rId38" Type="http://schemas.openxmlformats.org/officeDocument/2006/relationships/slide" Target="slides/slide32.xml"/><Relationship Id="rId39" Type="http://schemas.openxmlformats.org/officeDocument/2006/relationships/slide" Target="slides/slide33.xml"/><Relationship Id="rId40" Type="http://schemas.openxmlformats.org/officeDocument/2006/relationships/slide" Target="slides/slide34.xml"/><Relationship Id="rId41" Type="http://schemas.openxmlformats.org/officeDocument/2006/relationships/slide" Target="slides/slide35.xml"/><Relationship Id="rId42" Type="http://schemas.openxmlformats.org/officeDocument/2006/relationships/slide" Target="slides/slide36.xml"/><Relationship Id="rId43" Type="http://schemas.openxmlformats.org/officeDocument/2006/relationships/slide" Target="slides/slide37.xml"/><Relationship Id="rId44" Type="http://schemas.openxmlformats.org/officeDocument/2006/relationships/slide" Target="slides/slide38.xml"/><Relationship Id="rId45" Type="http://schemas.openxmlformats.org/officeDocument/2006/relationships/slide" Target="slides/slide39.xml"/><Relationship Id="rId46" Type="http://schemas.openxmlformats.org/officeDocument/2006/relationships/slide" Target="slides/slide40.xml"/><Relationship Id="rId47" Type="http://schemas.openxmlformats.org/officeDocument/2006/relationships/slide" Target="slides/slide41.xml"/><Relationship Id="rId48" Type="http://schemas.openxmlformats.org/officeDocument/2006/relationships/slide" Target="slides/slide42.xml"/><Relationship Id="rId49" Type="http://schemas.openxmlformats.org/officeDocument/2006/relationships/slide" Target="slides/slide43.xml"/><Relationship Id="rId50" Type="http://schemas.openxmlformats.org/officeDocument/2006/relationships/slide" Target="slides/slide44.xml"/><Relationship Id="rId51" Type="http://schemas.openxmlformats.org/officeDocument/2006/relationships/slide" Target="slides/slide45.xml"/><Relationship Id="rId52" Type="http://schemas.openxmlformats.org/officeDocument/2006/relationships/slide" Target="slides/slide46.xml"/><Relationship Id="rId53" Type="http://schemas.openxmlformats.org/officeDocument/2006/relationships/slide" Target="slides/slide47.xml"/><Relationship Id="rId54" Type="http://schemas.openxmlformats.org/officeDocument/2006/relationships/slide" Target="slides/slide48.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5.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4" name="PlaceHolder 1"/>
          <p:cNvSpPr>
            <a:spLocks noGrp="1"/>
          </p:cNvSpPr>
          <p:nvPr>
            <p:ph type="sldImg"/>
          </p:nvPr>
        </p:nvSpPr>
        <p:spPr>
          <a:xfrm>
            <a:off x="216000" y="812520"/>
            <a:ext cx="7127280" cy="4008960"/>
          </a:xfrm>
          <a:prstGeom prst="rect">
            <a:avLst/>
          </a:prstGeom>
        </p:spPr>
        <p:txBody>
          <a:bodyPr lIns="0" rIns="0" tIns="0" bIns="0" anchor="ctr">
            <a:noAutofit/>
          </a:bodyPr>
          <a:p>
            <a:pPr algn="ctr"/>
            <a:r>
              <a:rPr b="0" lang="en-US" sz="4400" spc="-1" strike="noStrike">
                <a:latin typeface="Arial"/>
              </a:rPr>
              <a:t>Click to move the slide</a:t>
            </a:r>
            <a:endParaRPr b="0" lang="en-US" sz="4400" spc="-1" strike="noStrike">
              <a:latin typeface="Arial"/>
            </a:endParaRPr>
          </a:p>
        </p:txBody>
      </p:sp>
      <p:sp>
        <p:nvSpPr>
          <p:cNvPr id="185" name="PlaceHolder 2"/>
          <p:cNvSpPr>
            <a:spLocks noGrp="1"/>
          </p:cNvSpPr>
          <p:nvPr>
            <p:ph type="body"/>
          </p:nvPr>
        </p:nvSpPr>
        <p:spPr>
          <a:xfrm>
            <a:off x="756000" y="5078520"/>
            <a:ext cx="6047640" cy="4811040"/>
          </a:xfrm>
          <a:prstGeom prst="rect">
            <a:avLst/>
          </a:prstGeom>
        </p:spPr>
        <p:txBody>
          <a:bodyPr lIns="0" rIns="0" tIns="0" bIns="0">
            <a:noAutofit/>
          </a:bodyPr>
          <a:p>
            <a:r>
              <a:rPr b="0" lang="en-US" sz="2000" spc="-1" strike="noStrike">
                <a:latin typeface="Arial"/>
              </a:rPr>
              <a:t>Click to edit the notes format</a:t>
            </a:r>
            <a:endParaRPr b="0" lang="en-US" sz="2000" spc="-1" strike="noStrike">
              <a:latin typeface="Arial"/>
            </a:endParaRPr>
          </a:p>
        </p:txBody>
      </p:sp>
      <p:sp>
        <p:nvSpPr>
          <p:cNvPr id="186" name="PlaceHolder 3"/>
          <p:cNvSpPr>
            <a:spLocks noGrp="1"/>
          </p:cNvSpPr>
          <p:nvPr>
            <p:ph type="hdr"/>
          </p:nvPr>
        </p:nvSpPr>
        <p:spPr>
          <a:xfrm>
            <a:off x="0" y="0"/>
            <a:ext cx="3280680" cy="534240"/>
          </a:xfrm>
          <a:prstGeom prst="rect">
            <a:avLst/>
          </a:prstGeom>
        </p:spPr>
        <p:txBody>
          <a:bodyPr lIns="0" rIns="0" tIns="0" bIns="0">
            <a:noAutofit/>
          </a:bodyPr>
          <a:p>
            <a:r>
              <a:rPr b="0" lang="en-US" sz="1400" spc="-1" strike="noStrike">
                <a:latin typeface="Times New Roman"/>
              </a:rPr>
              <a:t>&lt;header&gt;</a:t>
            </a:r>
            <a:endParaRPr b="0" lang="en-US" sz="1400" spc="-1" strike="noStrike">
              <a:latin typeface="Times New Roman"/>
            </a:endParaRPr>
          </a:p>
        </p:txBody>
      </p:sp>
      <p:sp>
        <p:nvSpPr>
          <p:cNvPr id="187" name="PlaceHolder 4"/>
          <p:cNvSpPr>
            <a:spLocks noGrp="1"/>
          </p:cNvSpPr>
          <p:nvPr>
            <p:ph type="dt"/>
          </p:nvPr>
        </p:nvSpPr>
        <p:spPr>
          <a:xfrm>
            <a:off x="4278960" y="0"/>
            <a:ext cx="3280680" cy="534240"/>
          </a:xfrm>
          <a:prstGeom prst="rect">
            <a:avLst/>
          </a:prstGeom>
        </p:spPr>
        <p:txBody>
          <a:bodyPr lIns="0" rIns="0" tIns="0" bIns="0">
            <a:noAutofit/>
          </a:bodyPr>
          <a:p>
            <a:pPr algn="r"/>
            <a:r>
              <a:rPr b="0" lang="en-US" sz="1400" spc="-1" strike="noStrike">
                <a:latin typeface="Times New Roman"/>
              </a:rPr>
              <a:t>&lt;date/time&gt;</a:t>
            </a:r>
            <a:endParaRPr b="0" lang="en-US" sz="1400" spc="-1" strike="noStrike">
              <a:latin typeface="Times New Roman"/>
            </a:endParaRPr>
          </a:p>
        </p:txBody>
      </p:sp>
      <p:sp>
        <p:nvSpPr>
          <p:cNvPr id="188" name="PlaceHolder 5"/>
          <p:cNvSpPr>
            <a:spLocks noGrp="1"/>
          </p:cNvSpPr>
          <p:nvPr>
            <p:ph type="ftr"/>
          </p:nvPr>
        </p:nvSpPr>
        <p:spPr>
          <a:xfrm>
            <a:off x="0" y="10157400"/>
            <a:ext cx="3280680" cy="534240"/>
          </a:xfrm>
          <a:prstGeom prst="rect">
            <a:avLst/>
          </a:prstGeom>
        </p:spPr>
        <p:txBody>
          <a:bodyPr lIns="0" rIns="0" tIns="0" bIns="0" anchor="b">
            <a:noAutofit/>
          </a:bodyPr>
          <a:p>
            <a:r>
              <a:rPr b="0" lang="en-US" sz="1400" spc="-1" strike="noStrike">
                <a:latin typeface="Times New Roman"/>
              </a:rPr>
              <a:t>&lt;footer&gt;</a:t>
            </a:r>
            <a:endParaRPr b="0" lang="en-US" sz="1400" spc="-1" strike="noStrike">
              <a:latin typeface="Times New Roman"/>
            </a:endParaRPr>
          </a:p>
        </p:txBody>
      </p:sp>
      <p:sp>
        <p:nvSpPr>
          <p:cNvPr id="189" name="PlaceHolder 6"/>
          <p:cNvSpPr>
            <a:spLocks noGrp="1"/>
          </p:cNvSpPr>
          <p:nvPr>
            <p:ph type="sldNum"/>
          </p:nvPr>
        </p:nvSpPr>
        <p:spPr>
          <a:xfrm>
            <a:off x="4278960" y="10157400"/>
            <a:ext cx="3280680" cy="534240"/>
          </a:xfrm>
          <a:prstGeom prst="rect">
            <a:avLst/>
          </a:prstGeom>
        </p:spPr>
        <p:txBody>
          <a:bodyPr lIns="0" rIns="0" tIns="0" bIns="0" anchor="b">
            <a:noAutofit/>
          </a:bodyPr>
          <a:p>
            <a:pPr algn="r"/>
            <a:fld id="{F30628A7-D35B-44DE-AB17-03D2B5DAA18A}" type="slidenum">
              <a:rPr b="0" lang="en-US" sz="1400" spc="-1" strike="noStrike">
                <a:latin typeface="Times New Roman"/>
              </a:rPr>
              <a:t>&lt;number&gt;</a:t>
            </a:fld>
            <a:endParaRPr b="0" lang="en-US" sz="1400" spc="-1" strike="noStrike">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
</Relationships>
</file>

<file path=ppt/notesSlides/_rels/notesSlide9.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
</Relationships>
</file>

<file path=ppt/notesSlides/notesSlide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8" name="PlaceHolder 1"/>
          <p:cNvSpPr>
            <a:spLocks noGrp="1"/>
          </p:cNvSpPr>
          <p:nvPr>
            <p:ph type="sldImg"/>
          </p:nvPr>
        </p:nvSpPr>
        <p:spPr>
          <a:xfrm>
            <a:off x="90360" y="744480"/>
            <a:ext cx="6608160" cy="3714120"/>
          </a:xfrm>
          <a:prstGeom prst="rect">
            <a:avLst/>
          </a:prstGeom>
        </p:spPr>
      </p:sp>
      <p:sp>
        <p:nvSpPr>
          <p:cNvPr id="379" name="PlaceHolder 2"/>
          <p:cNvSpPr>
            <a:spLocks noGrp="1"/>
          </p:cNvSpPr>
          <p:nvPr>
            <p:ph type="body"/>
          </p:nvPr>
        </p:nvSpPr>
        <p:spPr>
          <a:xfrm>
            <a:off x="679680" y="4715280"/>
            <a:ext cx="5429160" cy="4457880"/>
          </a:xfrm>
          <a:prstGeom prst="rect">
            <a:avLst/>
          </a:prstGeom>
        </p:spPr>
        <p:txBody>
          <a:bodyPr lIns="95400" rIns="95400" tIns="47880" bIns="47880">
            <a:noAutofit/>
          </a:bodyPr>
          <a:p>
            <a:endParaRPr b="0" lang="en-US" sz="2000" spc="-1" strike="noStrike">
              <a:latin typeface="Arial"/>
            </a:endParaRPr>
          </a:p>
        </p:txBody>
      </p:sp>
      <p:sp>
        <p:nvSpPr>
          <p:cNvPr id="380" name="CustomShape 3"/>
          <p:cNvSpPr/>
          <p:nvPr/>
        </p:nvSpPr>
        <p:spPr>
          <a:xfrm>
            <a:off x="3850560" y="9428760"/>
            <a:ext cx="2936520" cy="487440"/>
          </a:xfrm>
          <a:prstGeom prst="rect">
            <a:avLst/>
          </a:prstGeom>
          <a:noFill/>
          <a:ln>
            <a:noFill/>
          </a:ln>
        </p:spPr>
        <p:style>
          <a:lnRef idx="0"/>
          <a:fillRef idx="0"/>
          <a:effectRef idx="0"/>
          <a:fontRef idx="minor"/>
        </p:style>
        <p:txBody>
          <a:bodyPr lIns="95400" rIns="95400" tIns="47880" bIns="47880" anchor="b">
            <a:noAutofit/>
          </a:bodyPr>
          <a:p>
            <a:pPr algn="r">
              <a:lnSpc>
                <a:spcPct val="100000"/>
              </a:lnSpc>
            </a:pPr>
            <a:fld id="{7942D9DD-4FAA-44F6-9623-9D983C68D505}" type="slidenum">
              <a:rPr b="0" lang="de-DE" sz="1300" spc="-1" strike="noStrike">
                <a:solidFill>
                  <a:srgbClr val="000000"/>
                </a:solidFill>
                <a:latin typeface="+mn-lt"/>
                <a:ea typeface="+mn-ea"/>
              </a:rPr>
              <a:t>&lt;number&gt;</a:t>
            </a:fld>
            <a:endParaRPr b="0" lang="en-US" sz="1300" spc="-1" strike="noStrike">
              <a:latin typeface="Arial"/>
            </a:endParaRPr>
          </a:p>
        </p:txBody>
      </p:sp>
    </p:spTree>
  </p:cSld>
</p:notes>
</file>

<file path=ppt/notesSlides/notesSlide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1" name="PlaceHolder 1"/>
          <p:cNvSpPr>
            <a:spLocks noGrp="1"/>
          </p:cNvSpPr>
          <p:nvPr>
            <p:ph type="sldImg"/>
          </p:nvPr>
        </p:nvSpPr>
        <p:spPr>
          <a:xfrm>
            <a:off x="217440" y="812880"/>
            <a:ext cx="7116120" cy="3999960"/>
          </a:xfrm>
          <a:prstGeom prst="rect">
            <a:avLst/>
          </a:prstGeom>
        </p:spPr>
      </p:sp>
      <p:sp>
        <p:nvSpPr>
          <p:cNvPr id="382" name="PlaceHolder 2"/>
          <p:cNvSpPr>
            <a:spLocks noGrp="1"/>
          </p:cNvSpPr>
          <p:nvPr>
            <p:ph type="body"/>
          </p:nvPr>
        </p:nvSpPr>
        <p:spPr>
          <a:xfrm>
            <a:off x="756000" y="5078520"/>
            <a:ext cx="6039000" cy="4802400"/>
          </a:xfrm>
          <a:prstGeom prst="rect">
            <a:avLst/>
          </a:prstGeom>
        </p:spPr>
        <p:txBody>
          <a:bodyPr lIns="0" rIns="0" tIns="0" bIns="0">
            <a:noAutofit/>
          </a:bodyPr>
          <a:p>
            <a:endParaRPr b="0" lang="en-US" sz="2000" spc="-1" strike="noStrike">
              <a:latin typeface="Arial"/>
            </a:endParaRPr>
          </a:p>
        </p:txBody>
      </p:sp>
      <p:sp>
        <p:nvSpPr>
          <p:cNvPr id="383" name="CustomShape 3"/>
          <p:cNvSpPr/>
          <p:nvPr/>
        </p:nvSpPr>
        <p:spPr>
          <a:xfrm>
            <a:off x="4278960" y="10157400"/>
            <a:ext cx="3272040" cy="525600"/>
          </a:xfrm>
          <a:prstGeom prst="rect">
            <a:avLst/>
          </a:prstGeom>
          <a:noFill/>
          <a:ln>
            <a:noFill/>
          </a:ln>
        </p:spPr>
        <p:style>
          <a:lnRef idx="0"/>
          <a:fillRef idx="0"/>
          <a:effectRef idx="0"/>
          <a:fontRef idx="minor"/>
        </p:style>
        <p:txBody>
          <a:bodyPr lIns="0" rIns="0" tIns="0" bIns="0" anchor="b">
            <a:noAutofit/>
          </a:bodyPr>
          <a:p>
            <a:pPr algn="r">
              <a:lnSpc>
                <a:spcPct val="100000"/>
              </a:lnSpc>
            </a:pPr>
            <a:fld id="{D7B582BA-2769-4510-A2E6-62BF716D8AB4}" type="slidenum">
              <a:rPr b="0" lang="en-US" sz="1400" spc="-1" strike="noStrike">
                <a:solidFill>
                  <a:srgbClr val="000000"/>
                </a:solidFill>
                <a:latin typeface="Times New Roman"/>
                <a:ea typeface="+mn-ea"/>
              </a:rPr>
              <a:t>&lt;number&gt;</a:t>
            </a:fld>
            <a:endParaRPr b="0" lang="en-US" sz="1400" spc="-1" strike="noStrike">
              <a:latin typeface="Arial"/>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32"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33"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35"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36"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37"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38"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40"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41"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42"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43"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44"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45"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6"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57"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59"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61"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62"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4"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66"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67"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68"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1"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70"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7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72"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74"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7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76"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78"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79"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81"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82"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83"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84"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86"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87"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88"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89"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90"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91"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03"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0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05"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06"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07"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08"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3"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10"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12"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13"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114"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1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16"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17"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18"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1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20"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2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22"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2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24"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125"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26"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27"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28"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29"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130"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3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32"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133"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134"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135"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136"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137"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48"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49"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5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51"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5"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6"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5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53"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54"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5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56"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5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58"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59"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160"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6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62"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63"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64"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6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66"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67"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68"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6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70"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171"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7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73"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74"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75"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176"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7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78"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179"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180"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181"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182"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183"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8"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0"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1"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22"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4"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2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6"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8"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9"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30"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slideLayout" Target="../slideLayouts/slideLayout13.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slideLayout" Target="../slideLayouts/slideLayout17.xml"/><Relationship Id="rId9" Type="http://schemas.openxmlformats.org/officeDocument/2006/relationships/slideLayout" Target="../slideLayouts/slideLayout18.xml"/><Relationship Id="rId10" Type="http://schemas.openxmlformats.org/officeDocument/2006/relationships/slideLayout" Target="../slideLayouts/slideLayout19.xml"/><Relationship Id="rId11" Type="http://schemas.openxmlformats.org/officeDocument/2006/relationships/slideLayout" Target="../slideLayouts/slideLayout20.xml"/><Relationship Id="rId12" Type="http://schemas.openxmlformats.org/officeDocument/2006/relationships/slideLayout" Target="../slideLayouts/slideLayout21.xml"/><Relationship Id="rId13" Type="http://schemas.openxmlformats.org/officeDocument/2006/relationships/slideLayout" Target="../slideLayouts/slideLayout22.xml"/><Relationship Id="rId14" Type="http://schemas.openxmlformats.org/officeDocument/2006/relationships/slideLayout" Target="../slideLayouts/slideLayout23.xml"/><Relationship Id="rId15"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slideLayout" Target="../slideLayouts/slideLayout25.xml"/><Relationship Id="rId5" Type="http://schemas.openxmlformats.org/officeDocument/2006/relationships/slideLayout" Target="../slideLayouts/slideLayout26.xml"/><Relationship Id="rId6" Type="http://schemas.openxmlformats.org/officeDocument/2006/relationships/slideLayout" Target="../slideLayouts/slideLayout27.xml"/><Relationship Id="rId7" Type="http://schemas.openxmlformats.org/officeDocument/2006/relationships/slideLayout" Target="../slideLayouts/slideLayout28.xml"/><Relationship Id="rId8" Type="http://schemas.openxmlformats.org/officeDocument/2006/relationships/slideLayout" Target="../slideLayouts/slideLayout29.xml"/><Relationship Id="rId9" Type="http://schemas.openxmlformats.org/officeDocument/2006/relationships/slideLayout" Target="../slideLayouts/slideLayout30.xml"/><Relationship Id="rId10" Type="http://schemas.openxmlformats.org/officeDocument/2006/relationships/slideLayout" Target="../slideLayouts/slideLayout31.xml"/><Relationship Id="rId11" Type="http://schemas.openxmlformats.org/officeDocument/2006/relationships/slideLayout" Target="../slideLayouts/slideLayout32.xml"/><Relationship Id="rId12" Type="http://schemas.openxmlformats.org/officeDocument/2006/relationships/slideLayout" Target="../slideLayouts/slideLayout33.xml"/><Relationship Id="rId13" Type="http://schemas.openxmlformats.org/officeDocument/2006/relationships/slideLayout" Target="../slideLayouts/slideLayout34.xml"/><Relationship Id="rId14" Type="http://schemas.openxmlformats.org/officeDocument/2006/relationships/slideLayout" Target="../slideLayouts/slideLayout35.xml"/><Relationship Id="rId15"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7.png"/><Relationship Id="rId3" Type="http://schemas.openxmlformats.org/officeDocument/2006/relationships/image" Target="../media/image8.png"/><Relationship Id="rId4" Type="http://schemas.openxmlformats.org/officeDocument/2006/relationships/slideLayout" Target="../slideLayouts/slideLayout37.xml"/><Relationship Id="rId5" Type="http://schemas.openxmlformats.org/officeDocument/2006/relationships/slideLayout" Target="../slideLayouts/slideLayout38.xml"/><Relationship Id="rId6" Type="http://schemas.openxmlformats.org/officeDocument/2006/relationships/slideLayout" Target="../slideLayouts/slideLayout39.xml"/><Relationship Id="rId7" Type="http://schemas.openxmlformats.org/officeDocument/2006/relationships/slideLayout" Target="../slideLayouts/slideLayout40.xml"/><Relationship Id="rId8" Type="http://schemas.openxmlformats.org/officeDocument/2006/relationships/slideLayout" Target="../slideLayouts/slideLayout41.xml"/><Relationship Id="rId9" Type="http://schemas.openxmlformats.org/officeDocument/2006/relationships/slideLayout" Target="../slideLayouts/slideLayout42.xml"/><Relationship Id="rId10" Type="http://schemas.openxmlformats.org/officeDocument/2006/relationships/slideLayout" Target="../slideLayouts/slideLayout43.xml"/><Relationship Id="rId11" Type="http://schemas.openxmlformats.org/officeDocument/2006/relationships/slideLayout" Target="../slideLayouts/slideLayout44.xml"/><Relationship Id="rId12" Type="http://schemas.openxmlformats.org/officeDocument/2006/relationships/slideLayout" Target="../slideLayouts/slideLayout45.xml"/><Relationship Id="rId13" Type="http://schemas.openxmlformats.org/officeDocument/2006/relationships/slideLayout" Target="../slideLayouts/slideLayout46.xml"/><Relationship Id="rId14" Type="http://schemas.openxmlformats.org/officeDocument/2006/relationships/slideLayout" Target="../slideLayouts/slideLayout47.xml"/><Relationship Id="rId15" Type="http://schemas.openxmlformats.org/officeDocument/2006/relationships/slideLayout" Target="../slideLayouts/slideLayout48.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CustomShape 1"/>
          <p:cNvSpPr/>
          <p:nvPr/>
        </p:nvSpPr>
        <p:spPr>
          <a:xfrm>
            <a:off x="11444760" y="0"/>
            <a:ext cx="740160" cy="6849000"/>
          </a:xfrm>
          <a:prstGeom prst="rect">
            <a:avLst/>
          </a:prstGeom>
          <a:solidFill>
            <a:srgbClr val="000000">
              <a:alpha val="10000"/>
            </a:srgbClr>
          </a:solidFill>
          <a:ln>
            <a:noFill/>
          </a:ln>
        </p:spPr>
        <p:style>
          <a:lnRef idx="0"/>
          <a:fillRef idx="0"/>
          <a:effectRef idx="0"/>
          <a:fontRef idx="minor"/>
        </p:style>
      </p:sp>
      <p:sp>
        <p:nvSpPr>
          <p:cNvPr id="1" name="CustomShape 2"/>
          <p:cNvSpPr/>
          <p:nvPr/>
        </p:nvSpPr>
        <p:spPr>
          <a:xfrm>
            <a:off x="11438640" y="6453360"/>
            <a:ext cx="757080" cy="36396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24D4BEF7-08FA-4D2A-B838-448D82F1B95A}" type="slidenum">
              <a:rPr b="0" lang="de-DE" sz="1800" spc="-1" strike="noStrike">
                <a:solidFill>
                  <a:srgbClr val="808080"/>
                </a:solidFill>
                <a:latin typeface="Arial Unicode MS"/>
                <a:ea typeface="DejaVu Sans"/>
              </a:rPr>
              <a:t>&lt;number&gt;</a:t>
            </a:fld>
            <a:endParaRPr b="0" lang="en-US" sz="1800" spc="-1" strike="noStrike">
              <a:latin typeface="Arial"/>
            </a:endParaRPr>
          </a:p>
        </p:txBody>
      </p:sp>
      <p:sp>
        <p:nvSpPr>
          <p:cNvPr id="2" name="CustomShape 3"/>
          <p:cNvSpPr/>
          <p:nvPr/>
        </p:nvSpPr>
        <p:spPr>
          <a:xfrm>
            <a:off x="912240" y="1268280"/>
            <a:ext cx="9207000" cy="360360"/>
          </a:xfrm>
          <a:prstGeom prst="rect">
            <a:avLst/>
          </a:prstGeom>
          <a:noFill/>
          <a:ln>
            <a:noFill/>
          </a:ln>
        </p:spPr>
        <p:style>
          <a:lnRef idx="0"/>
          <a:fillRef idx="0"/>
          <a:effectRef idx="0"/>
          <a:fontRef idx="minor"/>
        </p:style>
      </p:sp>
      <p:pic>
        <p:nvPicPr>
          <p:cNvPr id="3" name="Picture 19" descr="Logo_TUC_de_RGB"/>
          <p:cNvPicPr/>
          <p:nvPr/>
        </p:nvPicPr>
        <p:blipFill>
          <a:blip r:embed="rId2"/>
          <a:stretch/>
        </p:blipFill>
        <p:spPr>
          <a:xfrm>
            <a:off x="0" y="0"/>
            <a:ext cx="3051000" cy="560880"/>
          </a:xfrm>
          <a:prstGeom prst="rect">
            <a:avLst/>
          </a:prstGeom>
          <a:ln>
            <a:noFill/>
          </a:ln>
        </p:spPr>
      </p:pic>
      <p:pic>
        <p:nvPicPr>
          <p:cNvPr id="4" name="Grafik 2" descr=""/>
          <p:cNvPicPr/>
          <p:nvPr/>
        </p:nvPicPr>
        <p:blipFill>
          <a:blip r:embed="rId3"/>
          <a:stretch/>
        </p:blipFill>
        <p:spPr>
          <a:xfrm>
            <a:off x="7430400" y="134640"/>
            <a:ext cx="3696840" cy="513000"/>
          </a:xfrm>
          <a:prstGeom prst="rect">
            <a:avLst/>
          </a:prstGeom>
          <a:ln>
            <a:noFill/>
          </a:ln>
        </p:spPr>
      </p:pic>
      <p:sp>
        <p:nvSpPr>
          <p:cNvPr id="5" name="CustomShape 4"/>
          <p:cNvSpPr/>
          <p:nvPr/>
        </p:nvSpPr>
        <p:spPr>
          <a:xfrm>
            <a:off x="11444760" y="0"/>
            <a:ext cx="740160" cy="6849000"/>
          </a:xfrm>
          <a:prstGeom prst="rect">
            <a:avLst/>
          </a:prstGeom>
          <a:solidFill>
            <a:srgbClr val="000000">
              <a:alpha val="10000"/>
            </a:srgbClr>
          </a:solidFill>
          <a:ln>
            <a:noFill/>
          </a:ln>
        </p:spPr>
        <p:style>
          <a:lnRef idx="0"/>
          <a:fillRef idx="0"/>
          <a:effectRef idx="0"/>
          <a:fontRef idx="minor"/>
        </p:style>
      </p:sp>
      <p:sp>
        <p:nvSpPr>
          <p:cNvPr id="6" name="CustomShape 5"/>
          <p:cNvSpPr/>
          <p:nvPr/>
        </p:nvSpPr>
        <p:spPr>
          <a:xfrm>
            <a:off x="11438640" y="6453360"/>
            <a:ext cx="757080" cy="36396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0A952EFC-FF8E-47A7-9F7E-8773CEF60E15}" type="slidenum">
              <a:rPr b="0" lang="de-DE" sz="1800" spc="-1" strike="noStrike">
                <a:solidFill>
                  <a:srgbClr val="808080"/>
                </a:solidFill>
                <a:latin typeface="Arial Unicode MS"/>
                <a:ea typeface="DejaVu Sans"/>
              </a:rPr>
              <a:t>&lt;number&gt;</a:t>
            </a:fld>
            <a:endParaRPr b="0" lang="en-US" sz="1800" spc="-1" strike="noStrike">
              <a:latin typeface="Arial"/>
            </a:endParaRPr>
          </a:p>
        </p:txBody>
      </p:sp>
      <p:sp>
        <p:nvSpPr>
          <p:cNvPr id="7" name="CustomShape 6"/>
          <p:cNvSpPr/>
          <p:nvPr/>
        </p:nvSpPr>
        <p:spPr>
          <a:xfrm>
            <a:off x="0" y="6642720"/>
            <a:ext cx="1218204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latin typeface="Arial"/>
            </a:endParaRPr>
          </a:p>
        </p:txBody>
      </p:sp>
      <p:sp>
        <p:nvSpPr>
          <p:cNvPr id="8" name="PlaceHolder 7"/>
          <p:cNvSpPr>
            <a:spLocks noGrp="1"/>
          </p:cNvSpPr>
          <p:nvPr>
            <p:ph type="title"/>
          </p:nvPr>
        </p:nvSpPr>
        <p:spPr>
          <a:xfrm>
            <a:off x="609480" y="273600"/>
            <a:ext cx="10972440" cy="1144800"/>
          </a:xfrm>
          <a:prstGeom prst="rect">
            <a:avLst/>
          </a:prstGeom>
        </p:spPr>
        <p:txBody>
          <a:bodyPr lIns="0" rIns="0" tIns="0" bIns="0" anchor="ctr">
            <a:noAutofit/>
          </a:bodyPr>
          <a:p>
            <a:pPr algn="ctr"/>
            <a:r>
              <a:rPr b="0" lang="en-US" sz="4400" spc="-1" strike="noStrike">
                <a:latin typeface="Arial"/>
              </a:rPr>
              <a:t>Click to edit the title text format</a:t>
            </a:r>
            <a:endParaRPr b="0" lang="en-US" sz="4400" spc="-1" strike="noStrike">
              <a:latin typeface="Arial"/>
            </a:endParaRPr>
          </a:p>
        </p:txBody>
      </p:sp>
      <p:sp>
        <p:nvSpPr>
          <p:cNvPr id="9" name="PlaceHolder 8"/>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6" name="CustomShape 1"/>
          <p:cNvSpPr/>
          <p:nvPr/>
        </p:nvSpPr>
        <p:spPr>
          <a:xfrm>
            <a:off x="11444760" y="0"/>
            <a:ext cx="740160" cy="6849000"/>
          </a:xfrm>
          <a:prstGeom prst="rect">
            <a:avLst/>
          </a:prstGeom>
          <a:solidFill>
            <a:srgbClr val="000000">
              <a:alpha val="10000"/>
            </a:srgbClr>
          </a:solidFill>
          <a:ln>
            <a:noFill/>
          </a:ln>
        </p:spPr>
        <p:style>
          <a:lnRef idx="0"/>
          <a:fillRef idx="0"/>
          <a:effectRef idx="0"/>
          <a:fontRef idx="minor"/>
        </p:style>
      </p:sp>
      <p:sp>
        <p:nvSpPr>
          <p:cNvPr id="47" name="CustomShape 2"/>
          <p:cNvSpPr/>
          <p:nvPr/>
        </p:nvSpPr>
        <p:spPr>
          <a:xfrm>
            <a:off x="11438640" y="6453360"/>
            <a:ext cx="757080" cy="36396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C7CD0FCE-1CA8-4DD5-ABEB-CFE48A11E81A}" type="slidenum">
              <a:rPr b="0" lang="de-DE" sz="1800" spc="-1" strike="noStrike">
                <a:solidFill>
                  <a:srgbClr val="808080"/>
                </a:solidFill>
                <a:latin typeface="Arial Unicode MS"/>
                <a:ea typeface="DejaVu Sans"/>
              </a:rPr>
              <a:t>&lt;number&gt;</a:t>
            </a:fld>
            <a:endParaRPr b="0" lang="en-US" sz="1800" spc="-1" strike="noStrike">
              <a:latin typeface="Arial"/>
            </a:endParaRPr>
          </a:p>
        </p:txBody>
      </p:sp>
      <p:sp>
        <p:nvSpPr>
          <p:cNvPr id="48" name="CustomShape 3"/>
          <p:cNvSpPr/>
          <p:nvPr/>
        </p:nvSpPr>
        <p:spPr>
          <a:xfrm>
            <a:off x="912240" y="1268280"/>
            <a:ext cx="9207000" cy="360360"/>
          </a:xfrm>
          <a:prstGeom prst="rect">
            <a:avLst/>
          </a:prstGeom>
          <a:noFill/>
          <a:ln>
            <a:noFill/>
          </a:ln>
        </p:spPr>
        <p:style>
          <a:lnRef idx="0"/>
          <a:fillRef idx="0"/>
          <a:effectRef idx="0"/>
          <a:fontRef idx="minor"/>
        </p:style>
      </p:sp>
      <p:pic>
        <p:nvPicPr>
          <p:cNvPr id="49" name="Picture 19" descr="Logo_TUC_de_RGB"/>
          <p:cNvPicPr/>
          <p:nvPr/>
        </p:nvPicPr>
        <p:blipFill>
          <a:blip r:embed="rId2"/>
          <a:stretch/>
        </p:blipFill>
        <p:spPr>
          <a:xfrm>
            <a:off x="0" y="0"/>
            <a:ext cx="3051000" cy="560880"/>
          </a:xfrm>
          <a:prstGeom prst="rect">
            <a:avLst/>
          </a:prstGeom>
          <a:ln>
            <a:noFill/>
          </a:ln>
        </p:spPr>
      </p:pic>
      <p:pic>
        <p:nvPicPr>
          <p:cNvPr id="50" name="Grafik 2" descr=""/>
          <p:cNvPicPr/>
          <p:nvPr/>
        </p:nvPicPr>
        <p:blipFill>
          <a:blip r:embed="rId3"/>
          <a:stretch/>
        </p:blipFill>
        <p:spPr>
          <a:xfrm>
            <a:off x="7430400" y="134640"/>
            <a:ext cx="3696840" cy="513000"/>
          </a:xfrm>
          <a:prstGeom prst="rect">
            <a:avLst/>
          </a:prstGeom>
          <a:ln>
            <a:noFill/>
          </a:ln>
        </p:spPr>
      </p:pic>
      <p:sp>
        <p:nvSpPr>
          <p:cNvPr id="51" name="CustomShape 4"/>
          <p:cNvSpPr/>
          <p:nvPr/>
        </p:nvSpPr>
        <p:spPr>
          <a:xfrm>
            <a:off x="11444760" y="0"/>
            <a:ext cx="740160" cy="6849000"/>
          </a:xfrm>
          <a:prstGeom prst="rect">
            <a:avLst/>
          </a:prstGeom>
          <a:solidFill>
            <a:srgbClr val="000000">
              <a:alpha val="10000"/>
            </a:srgbClr>
          </a:solidFill>
          <a:ln>
            <a:noFill/>
          </a:ln>
        </p:spPr>
        <p:style>
          <a:lnRef idx="0"/>
          <a:fillRef idx="0"/>
          <a:effectRef idx="0"/>
          <a:fontRef idx="minor"/>
        </p:style>
      </p:sp>
      <p:sp>
        <p:nvSpPr>
          <p:cNvPr id="52" name="CustomShape 5"/>
          <p:cNvSpPr/>
          <p:nvPr/>
        </p:nvSpPr>
        <p:spPr>
          <a:xfrm>
            <a:off x="11438640" y="6453360"/>
            <a:ext cx="757080" cy="36396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D1897085-A4B7-437A-BBB7-7D05F05BD473}" type="slidenum">
              <a:rPr b="0" lang="de-DE" sz="1800" spc="-1" strike="noStrike">
                <a:solidFill>
                  <a:srgbClr val="808080"/>
                </a:solidFill>
                <a:latin typeface="Arial Unicode MS"/>
                <a:ea typeface="DejaVu Sans"/>
              </a:rPr>
              <a:t>&lt;number&gt;</a:t>
            </a:fld>
            <a:endParaRPr b="0" lang="en-US" sz="1800" spc="-1" strike="noStrike">
              <a:latin typeface="Arial"/>
            </a:endParaRPr>
          </a:p>
        </p:txBody>
      </p:sp>
      <p:sp>
        <p:nvSpPr>
          <p:cNvPr id="53" name="CustomShape 6"/>
          <p:cNvSpPr/>
          <p:nvPr/>
        </p:nvSpPr>
        <p:spPr>
          <a:xfrm>
            <a:off x="0" y="6642720"/>
            <a:ext cx="1218204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latin typeface="Arial"/>
            </a:endParaRPr>
          </a:p>
        </p:txBody>
      </p:sp>
      <p:sp>
        <p:nvSpPr>
          <p:cNvPr id="54" name="PlaceHolder 7"/>
          <p:cNvSpPr>
            <a:spLocks noGrp="1"/>
          </p:cNvSpPr>
          <p:nvPr>
            <p:ph type="title"/>
          </p:nvPr>
        </p:nvSpPr>
        <p:spPr>
          <a:xfrm>
            <a:off x="609480" y="273600"/>
            <a:ext cx="10972440" cy="1144800"/>
          </a:xfrm>
          <a:prstGeom prst="rect">
            <a:avLst/>
          </a:prstGeom>
        </p:spPr>
        <p:txBody>
          <a:bodyPr lIns="0" rIns="0" tIns="0" bIns="0" anchor="ctr">
            <a:noAutofit/>
          </a:bodyPr>
          <a:p>
            <a:pPr algn="ctr"/>
            <a:r>
              <a:rPr b="0" lang="en-US" sz="4400" spc="-1" strike="noStrike">
                <a:latin typeface="Arial"/>
              </a:rPr>
              <a:t>Clic</a:t>
            </a:r>
            <a:r>
              <a:rPr b="0" lang="en-US" sz="4400" spc="-1" strike="noStrike">
                <a:latin typeface="Arial"/>
              </a:rPr>
              <a:t>k to </a:t>
            </a:r>
            <a:r>
              <a:rPr b="0" lang="en-US" sz="4400" spc="-1" strike="noStrike">
                <a:latin typeface="Arial"/>
              </a:rPr>
              <a:t>edit </a:t>
            </a:r>
            <a:r>
              <a:rPr b="0" lang="en-US" sz="4400" spc="-1" strike="noStrike">
                <a:latin typeface="Arial"/>
              </a:rPr>
              <a:t>the </a:t>
            </a:r>
            <a:r>
              <a:rPr b="0" lang="en-US" sz="4400" spc="-1" strike="noStrike">
                <a:latin typeface="Arial"/>
              </a:rPr>
              <a:t>title </a:t>
            </a:r>
            <a:r>
              <a:rPr b="0" lang="en-US" sz="4400" spc="-1" strike="noStrike">
                <a:latin typeface="Arial"/>
              </a:rPr>
              <a:t>text </a:t>
            </a:r>
            <a:r>
              <a:rPr b="0" lang="en-US" sz="4400" spc="-1" strike="noStrike">
                <a:latin typeface="Arial"/>
              </a:rPr>
              <a:t>for</a:t>
            </a:r>
            <a:r>
              <a:rPr b="0" lang="en-US" sz="4400" spc="-1" strike="noStrike">
                <a:latin typeface="Arial"/>
              </a:rPr>
              <a:t>mat</a:t>
            </a:r>
            <a:endParaRPr b="0" lang="en-US" sz="4400" spc="-1" strike="noStrike">
              <a:latin typeface="Arial"/>
            </a:endParaRPr>
          </a:p>
        </p:txBody>
      </p:sp>
      <p:sp>
        <p:nvSpPr>
          <p:cNvPr id="55" name="PlaceHolder 8"/>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92" name="CustomShape 1"/>
          <p:cNvSpPr/>
          <p:nvPr/>
        </p:nvSpPr>
        <p:spPr>
          <a:xfrm>
            <a:off x="11444760" y="0"/>
            <a:ext cx="740160" cy="6849000"/>
          </a:xfrm>
          <a:prstGeom prst="rect">
            <a:avLst/>
          </a:prstGeom>
          <a:solidFill>
            <a:srgbClr val="000000">
              <a:alpha val="10000"/>
            </a:srgbClr>
          </a:solidFill>
          <a:ln>
            <a:noFill/>
          </a:ln>
        </p:spPr>
        <p:style>
          <a:lnRef idx="0"/>
          <a:fillRef idx="0"/>
          <a:effectRef idx="0"/>
          <a:fontRef idx="minor"/>
        </p:style>
      </p:sp>
      <p:sp>
        <p:nvSpPr>
          <p:cNvPr id="93" name="CustomShape 2"/>
          <p:cNvSpPr/>
          <p:nvPr/>
        </p:nvSpPr>
        <p:spPr>
          <a:xfrm>
            <a:off x="11438640" y="6453360"/>
            <a:ext cx="757080" cy="36396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B19CF26B-BF98-4326-A8C2-9E46EFC679B1}" type="slidenum">
              <a:rPr b="0" lang="de-DE" sz="1800" spc="-1" strike="noStrike">
                <a:solidFill>
                  <a:srgbClr val="808080"/>
                </a:solidFill>
                <a:latin typeface="Arial Unicode MS"/>
                <a:ea typeface="DejaVu Sans"/>
              </a:rPr>
              <a:t>&lt;number&gt;</a:t>
            </a:fld>
            <a:endParaRPr b="0" lang="en-US" sz="1800" spc="-1" strike="noStrike">
              <a:latin typeface="Arial"/>
            </a:endParaRPr>
          </a:p>
        </p:txBody>
      </p:sp>
      <p:sp>
        <p:nvSpPr>
          <p:cNvPr id="94" name="CustomShape 3"/>
          <p:cNvSpPr/>
          <p:nvPr/>
        </p:nvSpPr>
        <p:spPr>
          <a:xfrm>
            <a:off x="912240" y="1268280"/>
            <a:ext cx="9207000" cy="360360"/>
          </a:xfrm>
          <a:prstGeom prst="rect">
            <a:avLst/>
          </a:prstGeom>
          <a:noFill/>
          <a:ln>
            <a:noFill/>
          </a:ln>
        </p:spPr>
        <p:style>
          <a:lnRef idx="0"/>
          <a:fillRef idx="0"/>
          <a:effectRef idx="0"/>
          <a:fontRef idx="minor"/>
        </p:style>
      </p:sp>
      <p:pic>
        <p:nvPicPr>
          <p:cNvPr id="95" name="Picture 19" descr="Logo_TUC_de_RGB"/>
          <p:cNvPicPr/>
          <p:nvPr/>
        </p:nvPicPr>
        <p:blipFill>
          <a:blip r:embed="rId2"/>
          <a:stretch/>
        </p:blipFill>
        <p:spPr>
          <a:xfrm>
            <a:off x="0" y="0"/>
            <a:ext cx="3051000" cy="560880"/>
          </a:xfrm>
          <a:prstGeom prst="rect">
            <a:avLst/>
          </a:prstGeom>
          <a:ln>
            <a:noFill/>
          </a:ln>
        </p:spPr>
      </p:pic>
      <p:pic>
        <p:nvPicPr>
          <p:cNvPr id="96" name="Grafik 2" descr=""/>
          <p:cNvPicPr/>
          <p:nvPr/>
        </p:nvPicPr>
        <p:blipFill>
          <a:blip r:embed="rId3"/>
          <a:stretch/>
        </p:blipFill>
        <p:spPr>
          <a:xfrm>
            <a:off x="7430400" y="134640"/>
            <a:ext cx="3696840" cy="513000"/>
          </a:xfrm>
          <a:prstGeom prst="rect">
            <a:avLst/>
          </a:prstGeom>
          <a:ln>
            <a:noFill/>
          </a:ln>
        </p:spPr>
      </p:pic>
      <p:sp>
        <p:nvSpPr>
          <p:cNvPr id="97" name="CustomShape 4"/>
          <p:cNvSpPr/>
          <p:nvPr/>
        </p:nvSpPr>
        <p:spPr>
          <a:xfrm>
            <a:off x="11444760" y="0"/>
            <a:ext cx="740160" cy="6849000"/>
          </a:xfrm>
          <a:prstGeom prst="rect">
            <a:avLst/>
          </a:prstGeom>
          <a:solidFill>
            <a:srgbClr val="000000">
              <a:alpha val="10000"/>
            </a:srgbClr>
          </a:solidFill>
          <a:ln>
            <a:noFill/>
          </a:ln>
        </p:spPr>
        <p:style>
          <a:lnRef idx="0"/>
          <a:fillRef idx="0"/>
          <a:effectRef idx="0"/>
          <a:fontRef idx="minor"/>
        </p:style>
      </p:sp>
      <p:sp>
        <p:nvSpPr>
          <p:cNvPr id="98" name="CustomShape 5"/>
          <p:cNvSpPr/>
          <p:nvPr/>
        </p:nvSpPr>
        <p:spPr>
          <a:xfrm>
            <a:off x="11438640" y="6453360"/>
            <a:ext cx="757080" cy="36396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DA5367C9-072A-4BF1-AC13-9C455EC215A9}" type="slidenum">
              <a:rPr b="0" lang="de-DE" sz="1800" spc="-1" strike="noStrike">
                <a:solidFill>
                  <a:srgbClr val="808080"/>
                </a:solidFill>
                <a:latin typeface="Arial Unicode MS"/>
                <a:ea typeface="DejaVu Sans"/>
              </a:rPr>
              <a:t>&lt;number&gt;</a:t>
            </a:fld>
            <a:endParaRPr b="0" lang="en-US" sz="1800" spc="-1" strike="noStrike">
              <a:latin typeface="Arial"/>
            </a:endParaRPr>
          </a:p>
        </p:txBody>
      </p:sp>
      <p:sp>
        <p:nvSpPr>
          <p:cNvPr id="99" name="CustomShape 6"/>
          <p:cNvSpPr/>
          <p:nvPr/>
        </p:nvSpPr>
        <p:spPr>
          <a:xfrm>
            <a:off x="0" y="6642720"/>
            <a:ext cx="1218204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latin typeface="Arial"/>
            </a:endParaRPr>
          </a:p>
        </p:txBody>
      </p:sp>
      <p:sp>
        <p:nvSpPr>
          <p:cNvPr id="100" name="PlaceHolder 7"/>
          <p:cNvSpPr>
            <a:spLocks noGrp="1"/>
          </p:cNvSpPr>
          <p:nvPr>
            <p:ph type="title"/>
          </p:nvPr>
        </p:nvSpPr>
        <p:spPr>
          <a:xfrm>
            <a:off x="609480" y="273600"/>
            <a:ext cx="10972440" cy="1144800"/>
          </a:xfrm>
          <a:prstGeom prst="rect">
            <a:avLst/>
          </a:prstGeom>
        </p:spPr>
        <p:txBody>
          <a:bodyPr lIns="0" rIns="0" tIns="0" bIns="0" anchor="ctr">
            <a:noAutofit/>
          </a:bodyPr>
          <a:p>
            <a:pPr algn="ctr"/>
            <a:r>
              <a:rPr b="0" lang="en-US" sz="4400" spc="-1" strike="noStrike">
                <a:latin typeface="Arial"/>
              </a:rPr>
              <a:t>Click to edit the title text format</a:t>
            </a:r>
            <a:endParaRPr b="0" lang="en-US" sz="4400" spc="-1" strike="noStrike">
              <a:latin typeface="Arial"/>
            </a:endParaRPr>
          </a:p>
        </p:txBody>
      </p:sp>
      <p:sp>
        <p:nvSpPr>
          <p:cNvPr id="101" name="PlaceHolder 8"/>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 id="2147483684" r:id="rId13"/>
    <p:sldLayoutId id="2147483685" r:id="rId14"/>
    <p:sldLayoutId id="2147483686" r:id="rId15"/>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38" name="CustomShape 1"/>
          <p:cNvSpPr/>
          <p:nvPr/>
        </p:nvSpPr>
        <p:spPr>
          <a:xfrm>
            <a:off x="11444760" y="0"/>
            <a:ext cx="740160" cy="6849000"/>
          </a:xfrm>
          <a:prstGeom prst="rect">
            <a:avLst/>
          </a:prstGeom>
          <a:solidFill>
            <a:srgbClr val="000000">
              <a:alpha val="10000"/>
            </a:srgbClr>
          </a:solidFill>
          <a:ln>
            <a:noFill/>
          </a:ln>
        </p:spPr>
        <p:style>
          <a:lnRef idx="0"/>
          <a:fillRef idx="0"/>
          <a:effectRef idx="0"/>
          <a:fontRef idx="minor"/>
        </p:style>
      </p:sp>
      <p:sp>
        <p:nvSpPr>
          <p:cNvPr id="139" name="CustomShape 2"/>
          <p:cNvSpPr/>
          <p:nvPr/>
        </p:nvSpPr>
        <p:spPr>
          <a:xfrm>
            <a:off x="11438640" y="6453360"/>
            <a:ext cx="757080" cy="36396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9997B1EB-27FB-45AA-93EA-1781D39CCEDB}" type="slidenum">
              <a:rPr b="0" lang="de-DE" sz="1800" spc="-1" strike="noStrike">
                <a:solidFill>
                  <a:srgbClr val="808080"/>
                </a:solidFill>
                <a:latin typeface="Arial Unicode MS"/>
                <a:ea typeface="DejaVu Sans"/>
              </a:rPr>
              <a:t>&lt;number&gt;</a:t>
            </a:fld>
            <a:endParaRPr b="0" lang="en-US" sz="1800" spc="-1" strike="noStrike">
              <a:latin typeface="Arial"/>
            </a:endParaRPr>
          </a:p>
        </p:txBody>
      </p:sp>
      <p:sp>
        <p:nvSpPr>
          <p:cNvPr id="140" name="CustomShape 3"/>
          <p:cNvSpPr/>
          <p:nvPr/>
        </p:nvSpPr>
        <p:spPr>
          <a:xfrm>
            <a:off x="912240" y="1268280"/>
            <a:ext cx="9207000" cy="360360"/>
          </a:xfrm>
          <a:prstGeom prst="rect">
            <a:avLst/>
          </a:prstGeom>
          <a:noFill/>
          <a:ln>
            <a:noFill/>
          </a:ln>
        </p:spPr>
        <p:style>
          <a:lnRef idx="0"/>
          <a:fillRef idx="0"/>
          <a:effectRef idx="0"/>
          <a:fontRef idx="minor"/>
        </p:style>
      </p:sp>
      <p:pic>
        <p:nvPicPr>
          <p:cNvPr id="141" name="Picture 19" descr="Logo_TUC_de_RGB"/>
          <p:cNvPicPr/>
          <p:nvPr/>
        </p:nvPicPr>
        <p:blipFill>
          <a:blip r:embed="rId2"/>
          <a:stretch/>
        </p:blipFill>
        <p:spPr>
          <a:xfrm>
            <a:off x="0" y="0"/>
            <a:ext cx="3051000" cy="560880"/>
          </a:xfrm>
          <a:prstGeom prst="rect">
            <a:avLst/>
          </a:prstGeom>
          <a:ln>
            <a:noFill/>
          </a:ln>
        </p:spPr>
      </p:pic>
      <p:pic>
        <p:nvPicPr>
          <p:cNvPr id="142" name="Grafik 2" descr=""/>
          <p:cNvPicPr/>
          <p:nvPr/>
        </p:nvPicPr>
        <p:blipFill>
          <a:blip r:embed="rId3"/>
          <a:stretch/>
        </p:blipFill>
        <p:spPr>
          <a:xfrm>
            <a:off x="7430400" y="134640"/>
            <a:ext cx="3696840" cy="513000"/>
          </a:xfrm>
          <a:prstGeom prst="rect">
            <a:avLst/>
          </a:prstGeom>
          <a:ln>
            <a:noFill/>
          </a:ln>
        </p:spPr>
      </p:pic>
      <p:sp>
        <p:nvSpPr>
          <p:cNvPr id="143" name="CustomShape 4"/>
          <p:cNvSpPr/>
          <p:nvPr/>
        </p:nvSpPr>
        <p:spPr>
          <a:xfrm>
            <a:off x="11444760" y="0"/>
            <a:ext cx="740160" cy="6849000"/>
          </a:xfrm>
          <a:prstGeom prst="rect">
            <a:avLst/>
          </a:prstGeom>
          <a:solidFill>
            <a:srgbClr val="000000">
              <a:alpha val="10000"/>
            </a:srgbClr>
          </a:solidFill>
          <a:ln>
            <a:noFill/>
          </a:ln>
        </p:spPr>
        <p:style>
          <a:lnRef idx="0"/>
          <a:fillRef idx="0"/>
          <a:effectRef idx="0"/>
          <a:fontRef idx="minor"/>
        </p:style>
      </p:sp>
      <p:sp>
        <p:nvSpPr>
          <p:cNvPr id="144" name="CustomShape 5"/>
          <p:cNvSpPr/>
          <p:nvPr/>
        </p:nvSpPr>
        <p:spPr>
          <a:xfrm>
            <a:off x="11438640" y="6453360"/>
            <a:ext cx="757080" cy="36396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8DC93C18-8B10-41C5-9173-894FE2176904}" type="slidenum">
              <a:rPr b="0" lang="de-DE" sz="1800" spc="-1" strike="noStrike">
                <a:solidFill>
                  <a:srgbClr val="808080"/>
                </a:solidFill>
                <a:latin typeface="Arial Unicode MS"/>
                <a:ea typeface="DejaVu Sans"/>
              </a:rPr>
              <a:t>&lt;number&gt;</a:t>
            </a:fld>
            <a:endParaRPr b="0" lang="en-US" sz="1800" spc="-1" strike="noStrike">
              <a:latin typeface="Arial"/>
            </a:endParaRPr>
          </a:p>
        </p:txBody>
      </p:sp>
      <p:sp>
        <p:nvSpPr>
          <p:cNvPr id="145" name="CustomShape 6"/>
          <p:cNvSpPr/>
          <p:nvPr/>
        </p:nvSpPr>
        <p:spPr>
          <a:xfrm>
            <a:off x="0" y="6642720"/>
            <a:ext cx="1218204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latin typeface="Arial"/>
            </a:endParaRPr>
          </a:p>
        </p:txBody>
      </p:sp>
      <p:sp>
        <p:nvSpPr>
          <p:cNvPr id="146" name="PlaceHolder 7"/>
          <p:cNvSpPr>
            <a:spLocks noGrp="1"/>
          </p:cNvSpPr>
          <p:nvPr>
            <p:ph type="title"/>
          </p:nvPr>
        </p:nvSpPr>
        <p:spPr>
          <a:xfrm>
            <a:off x="609480" y="273600"/>
            <a:ext cx="10972440" cy="1144800"/>
          </a:xfrm>
          <a:prstGeom prst="rect">
            <a:avLst/>
          </a:prstGeom>
        </p:spPr>
        <p:txBody>
          <a:bodyPr lIns="0" rIns="0" tIns="0" bIns="0" anchor="ctr">
            <a:noAutofit/>
          </a:bodyPr>
          <a:p>
            <a:pPr algn="ctr"/>
            <a:r>
              <a:rPr b="0" lang="en-US" sz="4400" spc="-1" strike="noStrike">
                <a:latin typeface="Arial"/>
              </a:rPr>
              <a:t>Click to edit the title text format</a:t>
            </a:r>
            <a:endParaRPr b="0" lang="en-US" sz="4400" spc="-1" strike="noStrike">
              <a:latin typeface="Arial"/>
            </a:endParaRPr>
          </a:p>
        </p:txBody>
      </p:sp>
      <p:sp>
        <p:nvSpPr>
          <p:cNvPr id="147" name="PlaceHolder 8"/>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17.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37.xml"/>
</Relationships>
</file>

<file path=ppt/slides/_rels/slide18.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37.xml"/>
</Relationships>
</file>

<file path=ppt/slides/_rels/slide19.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37.xml"/>
</Relationships>
</file>

<file path=ppt/slides/_rels/slide2.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hyperlink" Target="https://github.com/ETCE-LAB/teaching-material/tree/master/Emerging-Technologies-for-the-Circular-Economy" TargetMode="External"/><Relationship Id="rId3"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37.xml"/>
</Relationships>
</file>

<file path=ppt/slides/_rels/slide21.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37.xml"/>
</Relationships>
</file>

<file path=ppt/slides/_rels/slide22.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slideLayout" Target="../slideLayouts/slideLayout37.xml"/>
</Relationships>
</file>

<file path=ppt/slides/_rels/slide23.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slideLayout" Target="../slideLayouts/slideLayout37.xml"/>
</Relationships>
</file>

<file path=ppt/slides/_rels/slide24.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25.xml.rels><?xml version="1.0" encoding="UTF-8"?>
<Relationships xmlns="http://schemas.openxmlformats.org/package/2006/relationships"><Relationship Id="rId1" Type="http://schemas.openxmlformats.org/officeDocument/2006/relationships/image" Target="../media/image19.png"/><Relationship Id="rId2" Type="http://schemas.openxmlformats.org/officeDocument/2006/relationships/slideLayout" Target="../slideLayouts/slideLayout37.xml"/>
</Relationships>
</file>

<file path=ppt/slides/_rels/slide26.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27.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28.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29.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3.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13.xml"/>
</Relationships>
</file>

<file path=ppt/slides/_rels/slide30.xml.rels><?xml version="1.0" encoding="UTF-8"?>
<Relationships xmlns="http://schemas.openxmlformats.org/package/2006/relationships"><Relationship Id="rId1" Type="http://schemas.openxmlformats.org/officeDocument/2006/relationships/image" Target="../media/image20.png"/><Relationship Id="rId2" Type="http://schemas.openxmlformats.org/officeDocument/2006/relationships/slideLayout" Target="../slideLayouts/slideLayout37.xml"/>
</Relationships>
</file>

<file path=ppt/slides/_rels/slide31.xml.rels><?xml version="1.0" encoding="UTF-8"?>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7.xml"/>
</Relationships>
</file>

<file path=ppt/slides/_rels/slide32.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slideLayout" Target="../slideLayouts/slideLayout37.xml"/>
</Relationships>
</file>

<file path=ppt/slides/_rels/slide3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3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4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2.xml.rels><?xml version="1.0" encoding="UTF-8"?>
<Relationships xmlns="http://schemas.openxmlformats.org/package/2006/relationships"><Relationship Id="rId1" Type="http://schemas.openxmlformats.org/officeDocument/2006/relationships/hyperlink" Target="https://foodsharing.de/" TargetMode="External"/><Relationship Id="rId2" Type="http://schemas.openxmlformats.org/officeDocument/2006/relationships/slideLayout" Target="../slideLayouts/slideLayout13.xml"/>
</Relationships>
</file>

<file path=ppt/slides/_rels/slide4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4.xml.rels><?xml version="1.0" encoding="UTF-8"?>
<Relationships xmlns="http://schemas.openxmlformats.org/package/2006/relationships"><Relationship Id="rId1" Type="http://schemas.openxmlformats.org/officeDocument/2006/relationships/image" Target="../media/image23.png"/><Relationship Id="rId2" Type="http://schemas.openxmlformats.org/officeDocument/2006/relationships/slideLayout" Target="../slideLayouts/slideLayout13.xml"/>
</Relationships>
</file>

<file path=ppt/slides/_rels/slide4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6.xml.rels><?xml version="1.0" encoding="UTF-8"?>
<Relationships xmlns="http://schemas.openxmlformats.org/package/2006/relationships"><Relationship Id="rId1" Type="http://schemas.openxmlformats.org/officeDocument/2006/relationships/image" Target="../media/image24.jpeg"/><Relationship Id="rId2" Type="http://schemas.openxmlformats.org/officeDocument/2006/relationships/image" Target="../media/image25.png"/><Relationship Id="rId3" Type="http://schemas.openxmlformats.org/officeDocument/2006/relationships/slideLayout" Target="../slideLayouts/slideLayout13.xml"/>
</Relationships>
</file>

<file path=ppt/slides/_rels/slide47.xml.rels><?xml version="1.0" encoding="UTF-8"?>
<Relationships xmlns="http://schemas.openxmlformats.org/package/2006/relationships"><Relationship Id="rId1" Type="http://schemas.openxmlformats.org/officeDocument/2006/relationships/hyperlink" Target="https://dip21.bundestag.de/dip21/btd/12/082/1208260.pdf" TargetMode="External"/><Relationship Id="rId2" Type="http://schemas.openxmlformats.org/officeDocument/2006/relationships/hyperlink" Target="https://www.polestar.com/dato-assets/11286/1600176185-20200915polestarlcafinala.pdf" TargetMode="External"/><Relationship Id="rId3" Type="http://schemas.openxmlformats.org/officeDocument/2006/relationships/hyperlink" Target="https://www.ellenmacarthurfoundation.org/" TargetMode="External"/><Relationship Id="rId4" Type="http://schemas.openxmlformats.org/officeDocument/2006/relationships/slideLayout" Target="../slideLayouts/slideLayout37.xml"/>
</Relationships>
</file>

<file path=ppt/slides/_rels/slide48.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5.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37.xml"/>
</Relationships>
</file>

<file path=ppt/slides/_rels/slide6.xml.rels><?xml version="1.0" encoding="UTF-8"?>
<Relationships xmlns="http://schemas.openxmlformats.org/package/2006/relationships"><Relationship Id="rId1" Type="http://schemas.openxmlformats.org/officeDocument/2006/relationships/hyperlink" Target="https://creativecommons.org/licenses/by/4.0/" TargetMode="External"/><Relationship Id="rId2" Type="http://schemas.openxmlformats.org/officeDocument/2006/relationships/image" Target="../media/image11.png"/><Relationship Id="rId3" Type="http://schemas.openxmlformats.org/officeDocument/2006/relationships/slideLayout" Target="../slideLayouts/slideLayout37.xml"/>
</Relationships>
</file>

<file path=ppt/slides/_rels/slide7.xml.rels><?xml version="1.0" encoding="UTF-8"?>
<Relationships xmlns="http://schemas.openxmlformats.org/package/2006/relationships"><Relationship Id="rId1" Type="http://schemas.openxmlformats.org/officeDocument/2006/relationships/hyperlink" Target="https://doi.org/10.1016/J.RESCONREC.2017.09.005" TargetMode="External"/><Relationship Id="rId2" Type="http://schemas.openxmlformats.org/officeDocument/2006/relationships/slideLayout" Target="../slideLayouts/slideLayout37.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9.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0" name="CustomShape 1"/>
          <p:cNvSpPr/>
          <p:nvPr/>
        </p:nvSpPr>
        <p:spPr>
          <a:xfrm>
            <a:off x="527400" y="1412640"/>
            <a:ext cx="10360080" cy="1146600"/>
          </a:xfrm>
          <a:prstGeom prst="rect">
            <a:avLst/>
          </a:prstGeom>
          <a:noFill/>
          <a:ln>
            <a:noFill/>
          </a:ln>
        </p:spPr>
        <p:style>
          <a:lnRef idx="0"/>
          <a:fillRef idx="0"/>
          <a:effectRef idx="0"/>
          <a:fontRef idx="minor"/>
        </p:style>
        <p:txBody>
          <a:bodyPr lIns="90000" rIns="90000" tIns="45000" bIns="45000" anchor="b">
            <a:noAutofit/>
          </a:bodyPr>
          <a:p>
            <a:pPr algn="ctr">
              <a:lnSpc>
                <a:spcPct val="100000"/>
              </a:lnSpc>
            </a:pPr>
            <a:r>
              <a:rPr b="1" lang="en-US" sz="3200" spc="-1" strike="noStrike">
                <a:solidFill>
                  <a:srgbClr val="008c4f"/>
                </a:solidFill>
                <a:latin typeface="DejaVu Sans"/>
                <a:ea typeface="DejaVu Sans"/>
              </a:rPr>
              <a:t>Emerging Technologies for the Circular Economy</a:t>
            </a:r>
            <a:endParaRPr b="0" lang="en-US" sz="3200" spc="-1" strike="noStrike">
              <a:latin typeface="Arial"/>
            </a:endParaRPr>
          </a:p>
        </p:txBody>
      </p:sp>
      <p:sp>
        <p:nvSpPr>
          <p:cNvPr id="191" name="CustomShape 2"/>
          <p:cNvSpPr/>
          <p:nvPr/>
        </p:nvSpPr>
        <p:spPr>
          <a:xfrm>
            <a:off x="527400" y="2852640"/>
            <a:ext cx="10360080" cy="2367360"/>
          </a:xfrm>
          <a:prstGeom prst="rect">
            <a:avLst/>
          </a:prstGeom>
          <a:noFill/>
          <a:ln>
            <a:noFill/>
          </a:ln>
        </p:spPr>
        <p:style>
          <a:lnRef idx="0"/>
          <a:fillRef idx="0"/>
          <a:effectRef idx="0"/>
          <a:fontRef idx="minor"/>
        </p:style>
        <p:txBody>
          <a:bodyPr lIns="90000" rIns="90000" tIns="45000" bIns="45000">
            <a:noAutofit/>
          </a:bodyPr>
          <a:p>
            <a:pPr algn="ctr">
              <a:lnSpc>
                <a:spcPct val="100000"/>
              </a:lnSpc>
              <a:spcBef>
                <a:spcPts val="479"/>
              </a:spcBef>
              <a:tabLst>
                <a:tab algn="l" pos="0"/>
              </a:tabLst>
            </a:pPr>
            <a:r>
              <a:rPr b="1" lang="en-US" sz="2400" spc="-1" strike="noStrike">
                <a:solidFill>
                  <a:srgbClr val="000000"/>
                </a:solidFill>
                <a:latin typeface="DejaVu Sans"/>
                <a:ea typeface="DejaVu Sans"/>
              </a:rPr>
              <a:t>Lecture 2: Circular Economy I</a:t>
            </a:r>
            <a:endParaRPr b="0" lang="en-US" sz="2400" spc="-1" strike="noStrike">
              <a:latin typeface="Arial"/>
            </a:endParaRPr>
          </a:p>
          <a:p>
            <a:pPr algn="ctr">
              <a:lnSpc>
                <a:spcPct val="100000"/>
              </a:lnSpc>
              <a:spcBef>
                <a:spcPts val="241"/>
              </a:spcBef>
              <a:tabLst>
                <a:tab algn="l" pos="0"/>
              </a:tabLst>
            </a:pPr>
            <a:endParaRPr b="0" lang="en-US" sz="2400" spc="-1" strike="noStrike">
              <a:latin typeface="Arial"/>
            </a:endParaRPr>
          </a:p>
          <a:p>
            <a:pPr algn="ctr">
              <a:lnSpc>
                <a:spcPct val="100000"/>
              </a:lnSpc>
              <a:spcBef>
                <a:spcPts val="241"/>
              </a:spcBef>
              <a:tabLst>
                <a:tab algn="l" pos="0"/>
              </a:tabLst>
            </a:pPr>
            <a:endParaRPr b="0" lang="en-US" sz="2400" spc="-1" strike="noStrike">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Prof. Dr. Benjamin Leiding (Clausthal)</a:t>
            </a:r>
            <a:endParaRPr b="0" lang="en-US" sz="1600" spc="-1" strike="noStrike">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M.Sc. Arne Bochem (Göttingen)</a:t>
            </a:r>
            <a:endParaRPr b="0" lang="en-US" sz="1600" spc="-1" strike="noStrike">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 </a:t>
            </a:r>
            <a:r>
              <a:rPr b="0" lang="en-US" sz="1600" spc="-1" strike="noStrike">
                <a:solidFill>
                  <a:srgbClr val="000000"/>
                </a:solidFill>
                <a:latin typeface="DejaVu Sans"/>
                <a:ea typeface="DejaVu Sans"/>
              </a:rPr>
              <a:t>M.Sc. Anant Sujatanagarjuna (Clausthal)</a:t>
            </a:r>
            <a:endParaRPr b="0" lang="en-US" sz="1600" spc="-1" strike="noStrike">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6" name="CustomShape 1"/>
          <p:cNvSpPr/>
          <p:nvPr/>
        </p:nvSpPr>
        <p:spPr>
          <a:xfrm>
            <a:off x="335520" y="764640"/>
            <a:ext cx="10744200" cy="4950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Circular Industrial Economy – Definitions</a:t>
            </a:r>
            <a:endParaRPr b="0" lang="en-US" sz="2400" spc="-1" strike="noStrike">
              <a:latin typeface="Arial"/>
            </a:endParaRPr>
          </a:p>
          <a:p>
            <a:pPr>
              <a:lnSpc>
                <a:spcPct val="100000"/>
              </a:lnSpc>
            </a:pPr>
            <a:endParaRPr b="0" lang="en-US" sz="2400" spc="-1" strike="noStrike">
              <a:latin typeface="Arial"/>
            </a:endParaRPr>
          </a:p>
        </p:txBody>
      </p:sp>
      <p:sp>
        <p:nvSpPr>
          <p:cNvPr id="217" name="CustomShape 2"/>
          <p:cNvSpPr/>
          <p:nvPr/>
        </p:nvSpPr>
        <p:spPr>
          <a:xfrm>
            <a:off x="335520" y="2859120"/>
            <a:ext cx="10575720" cy="147636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oAutofit/>
          </a:bodyPr>
          <a:p>
            <a:pPr marL="360" algn="ctr">
              <a:lnSpc>
                <a:spcPct val="100000"/>
              </a:lnSpc>
              <a:spcBef>
                <a:spcPts val="360"/>
              </a:spcBef>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The circular industrial economy manages stocks of manufactured assets, such as infrastructure, buildings, vehicles, equipment and consumer goods, to maintain their value and utility as high as possible for as long as possible; and stocks of resources at their highest purity and value.”</a:t>
            </a:r>
            <a:endParaRPr b="0" lang="en-US" sz="1800" spc="-1" strike="noStrike">
              <a:latin typeface="Arial"/>
            </a:endParaRPr>
          </a:p>
        </p:txBody>
      </p:sp>
      <p:sp>
        <p:nvSpPr>
          <p:cNvPr id="218" name="CustomShape 3"/>
          <p:cNvSpPr/>
          <p:nvPr/>
        </p:nvSpPr>
        <p:spPr>
          <a:xfrm>
            <a:off x="263520" y="6411600"/>
            <a:ext cx="64717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DejaVu Sans"/>
                <a:ea typeface="Roboto"/>
              </a:rPr>
              <a:t>Walter R. Stahel (2019) – </a:t>
            </a:r>
            <a:r>
              <a:rPr b="0" lang="en-US" sz="900" spc="-1" strike="noStrike">
                <a:solidFill>
                  <a:srgbClr val="a6a6a6"/>
                </a:solidFill>
                <a:latin typeface="DejaVu Sans"/>
                <a:ea typeface="Roboto"/>
              </a:rPr>
              <a:t>The Circular Economy: A User’s Guide</a:t>
            </a:r>
            <a:r>
              <a:rPr b="0" lang="de-DE" sz="900" spc="-1" strike="noStrike">
                <a:solidFill>
                  <a:srgbClr val="a6a6a6"/>
                </a:solidFill>
                <a:latin typeface="DejaVu Sans"/>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9" name="CustomShape 1"/>
          <p:cNvSpPr/>
          <p:nvPr/>
        </p:nvSpPr>
        <p:spPr>
          <a:xfrm>
            <a:off x="335520" y="764640"/>
            <a:ext cx="10744200" cy="4950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Sustainability – Definition</a:t>
            </a:r>
            <a:endParaRPr b="0" lang="en-US" sz="2400" spc="-1" strike="noStrike">
              <a:latin typeface="Arial"/>
            </a:endParaRPr>
          </a:p>
          <a:p>
            <a:pPr>
              <a:lnSpc>
                <a:spcPct val="100000"/>
              </a:lnSpc>
            </a:pPr>
            <a:endParaRPr b="0" lang="en-US" sz="2400" spc="-1" strike="noStrike">
              <a:latin typeface="Arial"/>
            </a:endParaRPr>
          </a:p>
        </p:txBody>
      </p:sp>
      <p:sp>
        <p:nvSpPr>
          <p:cNvPr id="220" name="CustomShape 2"/>
          <p:cNvSpPr/>
          <p:nvPr/>
        </p:nvSpPr>
        <p:spPr>
          <a:xfrm>
            <a:off x="335520" y="2859120"/>
            <a:ext cx="10575720" cy="101916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oAutofit/>
          </a:bodyPr>
          <a:p>
            <a:pPr marL="360" algn="ctr">
              <a:lnSpc>
                <a:spcPct val="100000"/>
              </a:lnSpc>
              <a:spcBef>
                <a:spcPts val="360"/>
              </a:spcBef>
            </a:pPr>
            <a:r>
              <a:rPr b="0" lang="de-DE" sz="1800" spc="-1" strike="noStrike">
                <a:solidFill>
                  <a:srgbClr val="000000"/>
                </a:solidFill>
                <a:latin typeface="DejaVu Sans"/>
                <a:ea typeface="DejaVu Sans"/>
              </a:rPr>
              <a:t>„</a:t>
            </a:r>
            <a:r>
              <a:rPr b="0" lang="de-DE" sz="1800" spc="-1" strike="noStrike">
                <a:solidFill>
                  <a:srgbClr val="000000"/>
                </a:solidFill>
                <a:latin typeface="DejaVu Sans"/>
                <a:ea typeface="DejaVu Sans"/>
              </a:rPr>
              <a:t>D</a:t>
            </a:r>
            <a:r>
              <a:rPr b="0" lang="en-US" sz="1800" spc="-1" strike="noStrike">
                <a:solidFill>
                  <a:srgbClr val="000000"/>
                </a:solidFill>
                <a:latin typeface="DejaVu Sans"/>
                <a:ea typeface="DejaVu Sans"/>
              </a:rPr>
              <a:t>evelopment that meets the needs of the present without compromising the ability of future generations to meet their own needs.”</a:t>
            </a:r>
            <a:endParaRPr b="0" lang="en-US" sz="1800" spc="-1" strike="noStrike">
              <a:latin typeface="Arial"/>
            </a:endParaRPr>
          </a:p>
        </p:txBody>
      </p:sp>
      <p:sp>
        <p:nvSpPr>
          <p:cNvPr id="221" name="CustomShape 3"/>
          <p:cNvSpPr/>
          <p:nvPr/>
        </p:nvSpPr>
        <p:spPr>
          <a:xfrm>
            <a:off x="263520" y="6411600"/>
            <a:ext cx="104720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Report of the World Commission on Environment and Development: Our Common Future </a:t>
            </a:r>
            <a:r>
              <a:rPr b="0" lang="de-DE" sz="900" spc="-1" strike="noStrike">
                <a:solidFill>
                  <a:srgbClr val="a6a6a6"/>
                </a:solidFill>
                <a:latin typeface="DejaVu Sans"/>
                <a:ea typeface="Roboto"/>
              </a:rPr>
              <a:t>(1987) – http://www.un-documents.net/our-common-future.pdf </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2" name="CustomShape 1"/>
          <p:cNvSpPr/>
          <p:nvPr/>
        </p:nvSpPr>
        <p:spPr>
          <a:xfrm>
            <a:off x="335520" y="764640"/>
            <a:ext cx="10744200" cy="4950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Sustainability – Definition</a:t>
            </a:r>
            <a:endParaRPr b="0" lang="en-US" sz="2400" spc="-1" strike="noStrike">
              <a:latin typeface="Arial"/>
            </a:endParaRPr>
          </a:p>
          <a:p>
            <a:pPr>
              <a:lnSpc>
                <a:spcPct val="100000"/>
              </a:lnSpc>
            </a:pPr>
            <a:endParaRPr b="0" lang="en-US" sz="2400" spc="-1" strike="noStrike">
              <a:latin typeface="Arial"/>
            </a:endParaRPr>
          </a:p>
        </p:txBody>
      </p:sp>
      <p:sp>
        <p:nvSpPr>
          <p:cNvPr id="223" name="CustomShape 2"/>
          <p:cNvSpPr/>
          <p:nvPr/>
        </p:nvSpPr>
        <p:spPr>
          <a:xfrm>
            <a:off x="263520" y="6267600"/>
            <a:ext cx="10472040" cy="363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Based on: Thomsen C. (2013) Sustainability (World Commission on Environment and Development Definition). In: Idowu S.O., Capaldi N., Zu L., Gupta A.D. (eds) Encyclopedia of Corporate Social Responsibility. Springer, Berlin, Heidelberg. https://doi.org/10.1007/978-3-642-28036-8_531</a:t>
            </a:r>
            <a:endParaRPr b="0" lang="en-US" sz="900" spc="-1" strike="noStrike">
              <a:latin typeface="Arial"/>
            </a:endParaRPr>
          </a:p>
        </p:txBody>
      </p:sp>
      <p:sp>
        <p:nvSpPr>
          <p:cNvPr id="224" name="CustomShape 3"/>
          <p:cNvSpPr/>
          <p:nvPr/>
        </p:nvSpPr>
        <p:spPr>
          <a:xfrm>
            <a:off x="2011680" y="3017880"/>
            <a:ext cx="4291920" cy="2920320"/>
          </a:xfrm>
          <a:prstGeom prst="ellipse">
            <a:avLst/>
          </a:prstGeom>
          <a:solidFill>
            <a:srgbClr val="bbe33d">
              <a:alpha val="50000"/>
            </a:srgbClr>
          </a:solidFill>
          <a:ln>
            <a:solidFill>
              <a:srgbClr val="3465a4"/>
            </a:solidFill>
          </a:ln>
        </p:spPr>
        <p:style>
          <a:lnRef idx="0"/>
          <a:fillRef idx="0"/>
          <a:effectRef idx="0"/>
          <a:fontRef idx="minor"/>
        </p:style>
      </p:sp>
      <p:sp>
        <p:nvSpPr>
          <p:cNvPr id="225" name="CustomShape 4"/>
          <p:cNvSpPr/>
          <p:nvPr/>
        </p:nvSpPr>
        <p:spPr>
          <a:xfrm>
            <a:off x="3566160" y="1189080"/>
            <a:ext cx="4291920" cy="2920320"/>
          </a:xfrm>
          <a:prstGeom prst="ellipse">
            <a:avLst/>
          </a:prstGeom>
          <a:solidFill>
            <a:srgbClr val="729fcf">
              <a:alpha val="50000"/>
            </a:srgbClr>
          </a:solidFill>
          <a:ln>
            <a:solidFill>
              <a:srgbClr val="3465a4"/>
            </a:solidFill>
          </a:ln>
        </p:spPr>
        <p:style>
          <a:lnRef idx="0"/>
          <a:fillRef idx="0"/>
          <a:effectRef idx="0"/>
          <a:fontRef idx="minor"/>
        </p:style>
      </p:sp>
      <p:sp>
        <p:nvSpPr>
          <p:cNvPr id="226" name="CustomShape 5"/>
          <p:cNvSpPr/>
          <p:nvPr/>
        </p:nvSpPr>
        <p:spPr>
          <a:xfrm>
            <a:off x="5212080" y="3017880"/>
            <a:ext cx="4291920" cy="2920320"/>
          </a:xfrm>
          <a:prstGeom prst="ellipse">
            <a:avLst/>
          </a:prstGeom>
          <a:solidFill>
            <a:srgbClr val="f10d0c">
              <a:alpha val="50000"/>
            </a:srgbClr>
          </a:solidFill>
          <a:ln>
            <a:solidFill>
              <a:srgbClr val="3465a4"/>
            </a:solidFill>
          </a:ln>
        </p:spPr>
        <p:style>
          <a:lnRef idx="0"/>
          <a:fillRef idx="0"/>
          <a:effectRef idx="0"/>
          <a:fontRef idx="minor"/>
        </p:style>
      </p:sp>
      <p:sp>
        <p:nvSpPr>
          <p:cNvPr id="227" name="CustomShape 6"/>
          <p:cNvSpPr/>
          <p:nvPr/>
        </p:nvSpPr>
        <p:spPr>
          <a:xfrm>
            <a:off x="4023360" y="1729440"/>
            <a:ext cx="1182960" cy="734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Social</a:t>
            </a:r>
            <a:endParaRPr b="0" lang="en-US" sz="2200" spc="-1" strike="noStrike">
              <a:latin typeface="Arial"/>
            </a:endParaRPr>
          </a:p>
        </p:txBody>
      </p:sp>
      <p:sp>
        <p:nvSpPr>
          <p:cNvPr id="228" name="CustomShape 7"/>
          <p:cNvSpPr/>
          <p:nvPr/>
        </p:nvSpPr>
        <p:spPr>
          <a:xfrm>
            <a:off x="7680960" y="4289760"/>
            <a:ext cx="2280240" cy="734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Economic</a:t>
            </a:r>
            <a:endParaRPr b="0" lang="en-US" sz="2200" spc="-1" strike="noStrike">
              <a:latin typeface="Arial"/>
            </a:endParaRPr>
          </a:p>
        </p:txBody>
      </p:sp>
      <p:sp>
        <p:nvSpPr>
          <p:cNvPr id="229" name="CustomShape 8"/>
          <p:cNvSpPr/>
          <p:nvPr/>
        </p:nvSpPr>
        <p:spPr>
          <a:xfrm>
            <a:off x="2834640" y="5121000"/>
            <a:ext cx="2280240" cy="734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Environment</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0" name="CustomShape 1"/>
          <p:cNvSpPr/>
          <p:nvPr/>
        </p:nvSpPr>
        <p:spPr>
          <a:xfrm>
            <a:off x="335520" y="764640"/>
            <a:ext cx="10744200" cy="4950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Sustainability – Definition</a:t>
            </a:r>
            <a:endParaRPr b="0" lang="en-US" sz="2400" spc="-1" strike="noStrike">
              <a:latin typeface="Arial"/>
            </a:endParaRPr>
          </a:p>
          <a:p>
            <a:pPr>
              <a:lnSpc>
                <a:spcPct val="100000"/>
              </a:lnSpc>
            </a:pPr>
            <a:endParaRPr b="0" lang="en-US" sz="2400" spc="-1" strike="noStrike">
              <a:latin typeface="Arial"/>
            </a:endParaRPr>
          </a:p>
        </p:txBody>
      </p:sp>
      <p:sp>
        <p:nvSpPr>
          <p:cNvPr id="231" name="CustomShape 2"/>
          <p:cNvSpPr/>
          <p:nvPr/>
        </p:nvSpPr>
        <p:spPr>
          <a:xfrm>
            <a:off x="263520" y="6267600"/>
            <a:ext cx="10472040" cy="363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Based on: Thomsen C. (2013) Sustainability (World Commission on Environment and Development Definition). In: Idowu S.O., Capaldi N., Zu L., Gupta A.D. (eds) Encyclopedia of Corporate Social Responsibility. Springer, Berlin, Heidelberg. https://doi.org/10.1007/978-3-642-28036-8_531</a:t>
            </a:r>
            <a:endParaRPr b="0" lang="en-US" sz="900" spc="-1" strike="noStrike">
              <a:latin typeface="Arial"/>
            </a:endParaRPr>
          </a:p>
        </p:txBody>
      </p:sp>
      <p:sp>
        <p:nvSpPr>
          <p:cNvPr id="232" name="CustomShape 3"/>
          <p:cNvSpPr/>
          <p:nvPr/>
        </p:nvSpPr>
        <p:spPr>
          <a:xfrm>
            <a:off x="2011680" y="3017880"/>
            <a:ext cx="4291920" cy="2920320"/>
          </a:xfrm>
          <a:prstGeom prst="ellipse">
            <a:avLst/>
          </a:prstGeom>
          <a:solidFill>
            <a:srgbClr val="bbe33d">
              <a:alpha val="50000"/>
            </a:srgbClr>
          </a:solidFill>
          <a:ln>
            <a:solidFill>
              <a:srgbClr val="3465a4"/>
            </a:solidFill>
          </a:ln>
        </p:spPr>
        <p:style>
          <a:lnRef idx="0"/>
          <a:fillRef idx="0"/>
          <a:effectRef idx="0"/>
          <a:fontRef idx="minor"/>
        </p:style>
      </p:sp>
      <p:sp>
        <p:nvSpPr>
          <p:cNvPr id="233" name="CustomShape 4"/>
          <p:cNvSpPr/>
          <p:nvPr/>
        </p:nvSpPr>
        <p:spPr>
          <a:xfrm>
            <a:off x="3566160" y="1189080"/>
            <a:ext cx="4291920" cy="2920320"/>
          </a:xfrm>
          <a:prstGeom prst="ellipse">
            <a:avLst/>
          </a:prstGeom>
          <a:solidFill>
            <a:srgbClr val="729fcf">
              <a:alpha val="50000"/>
            </a:srgbClr>
          </a:solidFill>
          <a:ln>
            <a:solidFill>
              <a:srgbClr val="3465a4"/>
            </a:solidFill>
          </a:ln>
        </p:spPr>
        <p:style>
          <a:lnRef idx="0"/>
          <a:fillRef idx="0"/>
          <a:effectRef idx="0"/>
          <a:fontRef idx="minor"/>
        </p:style>
      </p:sp>
      <p:sp>
        <p:nvSpPr>
          <p:cNvPr id="234" name="CustomShape 5"/>
          <p:cNvSpPr/>
          <p:nvPr/>
        </p:nvSpPr>
        <p:spPr>
          <a:xfrm>
            <a:off x="5212080" y="3017880"/>
            <a:ext cx="4291920" cy="2920320"/>
          </a:xfrm>
          <a:prstGeom prst="ellipse">
            <a:avLst/>
          </a:prstGeom>
          <a:solidFill>
            <a:srgbClr val="f10d0c">
              <a:alpha val="50000"/>
            </a:srgbClr>
          </a:solidFill>
          <a:ln>
            <a:solidFill>
              <a:srgbClr val="3465a4"/>
            </a:solidFill>
          </a:ln>
        </p:spPr>
        <p:style>
          <a:lnRef idx="0"/>
          <a:fillRef idx="0"/>
          <a:effectRef idx="0"/>
          <a:fontRef idx="minor"/>
        </p:style>
      </p:sp>
      <p:sp>
        <p:nvSpPr>
          <p:cNvPr id="235" name="CustomShape 6"/>
          <p:cNvSpPr/>
          <p:nvPr/>
        </p:nvSpPr>
        <p:spPr>
          <a:xfrm>
            <a:off x="4023360" y="1729440"/>
            <a:ext cx="1182960" cy="734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Social</a:t>
            </a:r>
            <a:endParaRPr b="0" lang="en-US" sz="2200" spc="-1" strike="noStrike">
              <a:latin typeface="Arial"/>
            </a:endParaRPr>
          </a:p>
        </p:txBody>
      </p:sp>
      <p:sp>
        <p:nvSpPr>
          <p:cNvPr id="236" name="CustomShape 7"/>
          <p:cNvSpPr/>
          <p:nvPr/>
        </p:nvSpPr>
        <p:spPr>
          <a:xfrm>
            <a:off x="7680960" y="4289760"/>
            <a:ext cx="2280240" cy="734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Economic</a:t>
            </a:r>
            <a:endParaRPr b="0" lang="en-US" sz="2200" spc="-1" strike="noStrike">
              <a:latin typeface="Arial"/>
            </a:endParaRPr>
          </a:p>
        </p:txBody>
      </p:sp>
      <p:sp>
        <p:nvSpPr>
          <p:cNvPr id="237" name="CustomShape 8"/>
          <p:cNvSpPr/>
          <p:nvPr/>
        </p:nvSpPr>
        <p:spPr>
          <a:xfrm>
            <a:off x="2834640" y="5121000"/>
            <a:ext cx="2280240" cy="734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Environment</a:t>
            </a:r>
            <a:endParaRPr b="0" lang="en-US" sz="2200" spc="-1" strike="noStrike">
              <a:latin typeface="Arial"/>
            </a:endParaRPr>
          </a:p>
        </p:txBody>
      </p:sp>
      <p:sp>
        <p:nvSpPr>
          <p:cNvPr id="238" name="CustomShape 9"/>
          <p:cNvSpPr/>
          <p:nvPr/>
        </p:nvSpPr>
        <p:spPr>
          <a:xfrm>
            <a:off x="5212080" y="4298040"/>
            <a:ext cx="2280240" cy="734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Viable</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9" name="CustomShape 1"/>
          <p:cNvSpPr/>
          <p:nvPr/>
        </p:nvSpPr>
        <p:spPr>
          <a:xfrm>
            <a:off x="335520" y="764640"/>
            <a:ext cx="10744200" cy="4950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Sustainability – Definition</a:t>
            </a:r>
            <a:endParaRPr b="0" lang="en-US" sz="2400" spc="-1" strike="noStrike">
              <a:latin typeface="Arial"/>
            </a:endParaRPr>
          </a:p>
          <a:p>
            <a:pPr>
              <a:lnSpc>
                <a:spcPct val="100000"/>
              </a:lnSpc>
            </a:pPr>
            <a:endParaRPr b="0" lang="en-US" sz="2400" spc="-1" strike="noStrike">
              <a:latin typeface="Arial"/>
            </a:endParaRPr>
          </a:p>
        </p:txBody>
      </p:sp>
      <p:sp>
        <p:nvSpPr>
          <p:cNvPr id="240" name="CustomShape 2"/>
          <p:cNvSpPr/>
          <p:nvPr/>
        </p:nvSpPr>
        <p:spPr>
          <a:xfrm>
            <a:off x="263520" y="6267600"/>
            <a:ext cx="10472040" cy="363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Based on: Thomsen C. (2013) Sustainability (World Commission on Environment and Development Definition). In: Idowu S.O., Capaldi N., Zu L., Gupta A.D. (eds) Encyclopedia of Corporate Social Responsibility. Springer, Berlin, Heidelberg. https://doi.org/10.1007/978-3-642-28036-8_531</a:t>
            </a:r>
            <a:endParaRPr b="0" lang="en-US" sz="900" spc="-1" strike="noStrike">
              <a:latin typeface="Arial"/>
            </a:endParaRPr>
          </a:p>
        </p:txBody>
      </p:sp>
      <p:sp>
        <p:nvSpPr>
          <p:cNvPr id="241" name="CustomShape 3"/>
          <p:cNvSpPr/>
          <p:nvPr/>
        </p:nvSpPr>
        <p:spPr>
          <a:xfrm>
            <a:off x="2011680" y="3017880"/>
            <a:ext cx="4291920" cy="2920320"/>
          </a:xfrm>
          <a:prstGeom prst="ellipse">
            <a:avLst/>
          </a:prstGeom>
          <a:solidFill>
            <a:srgbClr val="bbe33d">
              <a:alpha val="50000"/>
            </a:srgbClr>
          </a:solidFill>
          <a:ln>
            <a:solidFill>
              <a:srgbClr val="3465a4"/>
            </a:solidFill>
          </a:ln>
        </p:spPr>
        <p:style>
          <a:lnRef idx="0"/>
          <a:fillRef idx="0"/>
          <a:effectRef idx="0"/>
          <a:fontRef idx="minor"/>
        </p:style>
      </p:sp>
      <p:sp>
        <p:nvSpPr>
          <p:cNvPr id="242" name="CustomShape 4"/>
          <p:cNvSpPr/>
          <p:nvPr/>
        </p:nvSpPr>
        <p:spPr>
          <a:xfrm>
            <a:off x="3566160" y="1189080"/>
            <a:ext cx="4291920" cy="2920320"/>
          </a:xfrm>
          <a:prstGeom prst="ellipse">
            <a:avLst/>
          </a:prstGeom>
          <a:solidFill>
            <a:srgbClr val="729fcf">
              <a:alpha val="50000"/>
            </a:srgbClr>
          </a:solidFill>
          <a:ln>
            <a:solidFill>
              <a:srgbClr val="3465a4"/>
            </a:solidFill>
          </a:ln>
        </p:spPr>
        <p:style>
          <a:lnRef idx="0"/>
          <a:fillRef idx="0"/>
          <a:effectRef idx="0"/>
          <a:fontRef idx="minor"/>
        </p:style>
      </p:sp>
      <p:sp>
        <p:nvSpPr>
          <p:cNvPr id="243" name="CustomShape 5"/>
          <p:cNvSpPr/>
          <p:nvPr/>
        </p:nvSpPr>
        <p:spPr>
          <a:xfrm>
            <a:off x="5212080" y="3017880"/>
            <a:ext cx="4291920" cy="2920320"/>
          </a:xfrm>
          <a:prstGeom prst="ellipse">
            <a:avLst/>
          </a:prstGeom>
          <a:solidFill>
            <a:srgbClr val="f10d0c">
              <a:alpha val="50000"/>
            </a:srgbClr>
          </a:solidFill>
          <a:ln>
            <a:solidFill>
              <a:srgbClr val="3465a4"/>
            </a:solidFill>
          </a:ln>
        </p:spPr>
        <p:style>
          <a:lnRef idx="0"/>
          <a:fillRef idx="0"/>
          <a:effectRef idx="0"/>
          <a:fontRef idx="minor"/>
        </p:style>
      </p:sp>
      <p:sp>
        <p:nvSpPr>
          <p:cNvPr id="244" name="CustomShape 6"/>
          <p:cNvSpPr/>
          <p:nvPr/>
        </p:nvSpPr>
        <p:spPr>
          <a:xfrm>
            <a:off x="4023360" y="1729440"/>
            <a:ext cx="1182960" cy="734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Social</a:t>
            </a:r>
            <a:endParaRPr b="0" lang="en-US" sz="2200" spc="-1" strike="noStrike">
              <a:latin typeface="Arial"/>
            </a:endParaRPr>
          </a:p>
        </p:txBody>
      </p:sp>
      <p:sp>
        <p:nvSpPr>
          <p:cNvPr id="245" name="CustomShape 7"/>
          <p:cNvSpPr/>
          <p:nvPr/>
        </p:nvSpPr>
        <p:spPr>
          <a:xfrm>
            <a:off x="7680960" y="4289760"/>
            <a:ext cx="2280240" cy="734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Economic</a:t>
            </a:r>
            <a:endParaRPr b="0" lang="en-US" sz="2200" spc="-1" strike="noStrike">
              <a:latin typeface="Arial"/>
            </a:endParaRPr>
          </a:p>
        </p:txBody>
      </p:sp>
      <p:sp>
        <p:nvSpPr>
          <p:cNvPr id="246" name="CustomShape 8"/>
          <p:cNvSpPr/>
          <p:nvPr/>
        </p:nvSpPr>
        <p:spPr>
          <a:xfrm>
            <a:off x="2834640" y="5121000"/>
            <a:ext cx="2280240" cy="734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Environment</a:t>
            </a:r>
            <a:endParaRPr b="0" lang="en-US" sz="2200" spc="-1" strike="noStrike">
              <a:latin typeface="Arial"/>
            </a:endParaRPr>
          </a:p>
        </p:txBody>
      </p:sp>
      <p:sp>
        <p:nvSpPr>
          <p:cNvPr id="247" name="CustomShape 9"/>
          <p:cNvSpPr/>
          <p:nvPr/>
        </p:nvSpPr>
        <p:spPr>
          <a:xfrm>
            <a:off x="5212080" y="4298040"/>
            <a:ext cx="2280240" cy="734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Viable</a:t>
            </a:r>
            <a:endParaRPr b="0" lang="en-US" sz="2200" spc="-1" strike="noStrike">
              <a:latin typeface="Arial"/>
            </a:endParaRPr>
          </a:p>
        </p:txBody>
      </p:sp>
      <p:sp>
        <p:nvSpPr>
          <p:cNvPr id="248" name="CustomShape 10"/>
          <p:cNvSpPr/>
          <p:nvPr/>
        </p:nvSpPr>
        <p:spPr>
          <a:xfrm>
            <a:off x="3931920" y="3200760"/>
            <a:ext cx="2280240" cy="734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Bearable</a:t>
            </a:r>
            <a:endParaRPr b="0" lang="en-US" sz="2200" spc="-1" strike="noStrike">
              <a:latin typeface="Arial"/>
            </a:endParaRPr>
          </a:p>
        </p:txBody>
      </p:sp>
      <p:sp>
        <p:nvSpPr>
          <p:cNvPr id="249" name="CustomShape 11"/>
          <p:cNvSpPr/>
          <p:nvPr/>
        </p:nvSpPr>
        <p:spPr>
          <a:xfrm>
            <a:off x="5852160" y="3283920"/>
            <a:ext cx="2280240" cy="734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Equitable</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0" name="CustomShape 1"/>
          <p:cNvSpPr/>
          <p:nvPr/>
        </p:nvSpPr>
        <p:spPr>
          <a:xfrm>
            <a:off x="335520" y="764640"/>
            <a:ext cx="10744200" cy="4950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Sustainability – Definition</a:t>
            </a:r>
            <a:endParaRPr b="0" lang="en-US" sz="2400" spc="-1" strike="noStrike">
              <a:latin typeface="Arial"/>
            </a:endParaRPr>
          </a:p>
          <a:p>
            <a:pPr>
              <a:lnSpc>
                <a:spcPct val="100000"/>
              </a:lnSpc>
            </a:pPr>
            <a:endParaRPr b="0" lang="en-US" sz="2400" spc="-1" strike="noStrike">
              <a:latin typeface="Arial"/>
            </a:endParaRPr>
          </a:p>
        </p:txBody>
      </p:sp>
      <p:sp>
        <p:nvSpPr>
          <p:cNvPr id="251" name="CustomShape 2"/>
          <p:cNvSpPr/>
          <p:nvPr/>
        </p:nvSpPr>
        <p:spPr>
          <a:xfrm>
            <a:off x="263520" y="6267600"/>
            <a:ext cx="10472040" cy="363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Based on: Thomsen C. (2013) Sustainability (World Commission on Environment and Development Definition). In: Idowu S.O., Capaldi N., Zu L., Gupta A.D. (eds) Encyclopedia of Corporate Social Responsibility. Springer, Berlin, Heidelberg. https://doi.org/10.1007/978-3-642-28036-8_531</a:t>
            </a:r>
            <a:endParaRPr b="0" lang="en-US" sz="900" spc="-1" strike="noStrike">
              <a:latin typeface="Arial"/>
            </a:endParaRPr>
          </a:p>
        </p:txBody>
      </p:sp>
      <p:sp>
        <p:nvSpPr>
          <p:cNvPr id="252" name="CustomShape 3"/>
          <p:cNvSpPr/>
          <p:nvPr/>
        </p:nvSpPr>
        <p:spPr>
          <a:xfrm>
            <a:off x="2011680" y="3017880"/>
            <a:ext cx="4291920" cy="2920320"/>
          </a:xfrm>
          <a:prstGeom prst="ellipse">
            <a:avLst/>
          </a:prstGeom>
          <a:solidFill>
            <a:srgbClr val="bbe33d">
              <a:alpha val="50000"/>
            </a:srgbClr>
          </a:solidFill>
          <a:ln>
            <a:solidFill>
              <a:srgbClr val="3465a4"/>
            </a:solidFill>
          </a:ln>
        </p:spPr>
        <p:style>
          <a:lnRef idx="0"/>
          <a:fillRef idx="0"/>
          <a:effectRef idx="0"/>
          <a:fontRef idx="minor"/>
        </p:style>
      </p:sp>
      <p:sp>
        <p:nvSpPr>
          <p:cNvPr id="253" name="CustomShape 4"/>
          <p:cNvSpPr/>
          <p:nvPr/>
        </p:nvSpPr>
        <p:spPr>
          <a:xfrm>
            <a:off x="3566160" y="1189080"/>
            <a:ext cx="4291920" cy="2920320"/>
          </a:xfrm>
          <a:prstGeom prst="ellipse">
            <a:avLst/>
          </a:prstGeom>
          <a:solidFill>
            <a:srgbClr val="729fcf">
              <a:alpha val="50000"/>
            </a:srgbClr>
          </a:solidFill>
          <a:ln>
            <a:solidFill>
              <a:srgbClr val="3465a4"/>
            </a:solidFill>
          </a:ln>
        </p:spPr>
        <p:style>
          <a:lnRef idx="0"/>
          <a:fillRef idx="0"/>
          <a:effectRef idx="0"/>
          <a:fontRef idx="minor"/>
        </p:style>
      </p:sp>
      <p:sp>
        <p:nvSpPr>
          <p:cNvPr id="254" name="CustomShape 5"/>
          <p:cNvSpPr/>
          <p:nvPr/>
        </p:nvSpPr>
        <p:spPr>
          <a:xfrm>
            <a:off x="5212080" y="3017880"/>
            <a:ext cx="4291920" cy="2920320"/>
          </a:xfrm>
          <a:prstGeom prst="ellipse">
            <a:avLst/>
          </a:prstGeom>
          <a:solidFill>
            <a:srgbClr val="f10d0c">
              <a:alpha val="50000"/>
            </a:srgbClr>
          </a:solidFill>
          <a:ln>
            <a:solidFill>
              <a:srgbClr val="3465a4"/>
            </a:solidFill>
          </a:ln>
        </p:spPr>
        <p:style>
          <a:lnRef idx="0"/>
          <a:fillRef idx="0"/>
          <a:effectRef idx="0"/>
          <a:fontRef idx="minor"/>
        </p:style>
      </p:sp>
      <p:sp>
        <p:nvSpPr>
          <p:cNvPr id="255" name="CustomShape 6"/>
          <p:cNvSpPr/>
          <p:nvPr/>
        </p:nvSpPr>
        <p:spPr>
          <a:xfrm>
            <a:off x="4023360" y="1729440"/>
            <a:ext cx="1182960" cy="734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Social</a:t>
            </a:r>
            <a:endParaRPr b="0" lang="en-US" sz="2200" spc="-1" strike="noStrike">
              <a:latin typeface="Arial"/>
            </a:endParaRPr>
          </a:p>
        </p:txBody>
      </p:sp>
      <p:sp>
        <p:nvSpPr>
          <p:cNvPr id="256" name="CustomShape 7"/>
          <p:cNvSpPr/>
          <p:nvPr/>
        </p:nvSpPr>
        <p:spPr>
          <a:xfrm>
            <a:off x="4775040" y="357480"/>
            <a:ext cx="2168640" cy="734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u="sng">
                <a:solidFill>
                  <a:srgbClr val="c9211e"/>
                </a:solidFill>
                <a:uFillTx/>
                <a:latin typeface="DejaVu Sans"/>
                <a:ea typeface="DejaVu Sans"/>
              </a:rPr>
              <a:t>Sustainable</a:t>
            </a:r>
            <a:endParaRPr b="0" lang="en-US" sz="2200" spc="-1" strike="noStrike">
              <a:latin typeface="Arial"/>
            </a:endParaRPr>
          </a:p>
        </p:txBody>
      </p:sp>
      <p:sp>
        <p:nvSpPr>
          <p:cNvPr id="257" name="CustomShape 8"/>
          <p:cNvSpPr/>
          <p:nvPr/>
        </p:nvSpPr>
        <p:spPr>
          <a:xfrm>
            <a:off x="7680960" y="4289760"/>
            <a:ext cx="2280240" cy="734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Economic</a:t>
            </a:r>
            <a:endParaRPr b="0" lang="en-US" sz="2200" spc="-1" strike="noStrike">
              <a:latin typeface="Arial"/>
            </a:endParaRPr>
          </a:p>
        </p:txBody>
      </p:sp>
      <p:sp>
        <p:nvSpPr>
          <p:cNvPr id="258" name="CustomShape 9"/>
          <p:cNvSpPr/>
          <p:nvPr/>
        </p:nvSpPr>
        <p:spPr>
          <a:xfrm>
            <a:off x="2834640" y="5121000"/>
            <a:ext cx="2280240" cy="734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Environment</a:t>
            </a:r>
            <a:endParaRPr b="0" lang="en-US" sz="2200" spc="-1" strike="noStrike">
              <a:latin typeface="Arial"/>
            </a:endParaRPr>
          </a:p>
        </p:txBody>
      </p:sp>
      <p:sp>
        <p:nvSpPr>
          <p:cNvPr id="259" name="CustomShape 10"/>
          <p:cNvSpPr/>
          <p:nvPr/>
        </p:nvSpPr>
        <p:spPr>
          <a:xfrm>
            <a:off x="5212080" y="4298040"/>
            <a:ext cx="2280240" cy="734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Viable</a:t>
            </a:r>
            <a:endParaRPr b="0" lang="en-US" sz="2200" spc="-1" strike="noStrike">
              <a:latin typeface="Arial"/>
            </a:endParaRPr>
          </a:p>
        </p:txBody>
      </p:sp>
      <p:sp>
        <p:nvSpPr>
          <p:cNvPr id="260" name="CustomShape 11"/>
          <p:cNvSpPr/>
          <p:nvPr/>
        </p:nvSpPr>
        <p:spPr>
          <a:xfrm>
            <a:off x="3931920" y="3200760"/>
            <a:ext cx="2280240" cy="734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Bearable</a:t>
            </a:r>
            <a:endParaRPr b="0" lang="en-US" sz="2200" spc="-1" strike="noStrike">
              <a:latin typeface="Arial"/>
            </a:endParaRPr>
          </a:p>
        </p:txBody>
      </p:sp>
      <p:sp>
        <p:nvSpPr>
          <p:cNvPr id="261" name="CustomShape 12"/>
          <p:cNvSpPr/>
          <p:nvPr/>
        </p:nvSpPr>
        <p:spPr>
          <a:xfrm>
            <a:off x="5852160" y="3283920"/>
            <a:ext cx="2280240" cy="734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Equitable</a:t>
            </a:r>
            <a:endParaRPr b="0" lang="en-US" sz="2200" spc="-1" strike="noStrike">
              <a:latin typeface="Arial"/>
            </a:endParaRPr>
          </a:p>
        </p:txBody>
      </p:sp>
      <p:sp>
        <p:nvSpPr>
          <p:cNvPr id="262" name="Line 13"/>
          <p:cNvSpPr/>
          <p:nvPr/>
        </p:nvSpPr>
        <p:spPr>
          <a:xfrm>
            <a:off x="5760720" y="822960"/>
            <a:ext cx="360" cy="3017880"/>
          </a:xfrm>
          <a:prstGeom prst="line">
            <a:avLst/>
          </a:prstGeom>
          <a:ln w="109800">
            <a:solidFill>
              <a:srgbClr val="3465a4"/>
            </a:solidFill>
            <a:round/>
            <a:tailEnd len="med" type="triangle" w="med"/>
          </a:ln>
        </p:spPr>
        <p:style>
          <a:lnRef idx="0"/>
          <a:fillRef idx="0"/>
          <a:effectRef idx="0"/>
          <a:fontRef idx="minor"/>
        </p:style>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3" name="CustomShape 1"/>
          <p:cNvSpPr/>
          <p:nvPr/>
        </p:nvSpPr>
        <p:spPr>
          <a:xfrm>
            <a:off x="335520" y="764640"/>
            <a:ext cx="10744200" cy="4950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Sustainability – Implications </a:t>
            </a:r>
            <a:endParaRPr b="0" lang="en-US" sz="2400" spc="-1" strike="noStrike">
              <a:latin typeface="Arial"/>
            </a:endParaRPr>
          </a:p>
        </p:txBody>
      </p:sp>
      <p:sp>
        <p:nvSpPr>
          <p:cNvPr id="264" name="CustomShape 2"/>
          <p:cNvSpPr/>
          <p:nvPr/>
        </p:nvSpPr>
        <p:spPr>
          <a:xfrm>
            <a:off x="335520" y="1268640"/>
            <a:ext cx="10744200" cy="5031720"/>
          </a:xfrm>
          <a:prstGeom prst="rect">
            <a:avLst/>
          </a:prstGeom>
          <a:noFill/>
          <a:ln>
            <a:solidFill>
              <a:srgbClr val="ffffff"/>
            </a:solidFill>
          </a:ln>
        </p:spPr>
        <p:style>
          <a:lnRef idx="0"/>
          <a:fillRef idx="0"/>
          <a:effectRef idx="0"/>
          <a:fontRef idx="minor"/>
        </p:style>
        <p:txBody>
          <a:bodyPr lIns="90000" rIns="90000" tIns="45000" bIns="45000" anchor="ctr">
            <a:noAutofit/>
          </a:bodyPr>
          <a:p>
            <a:pPr marL="360" algn="ctr">
              <a:lnSpc>
                <a:spcPct val="100000"/>
              </a:lnSpc>
              <a:spcBef>
                <a:spcPts val="360"/>
              </a:spcBef>
            </a:pPr>
            <a:r>
              <a:rPr b="1" lang="en-US" sz="1800" spc="-1" strike="noStrike">
                <a:solidFill>
                  <a:srgbClr val="000000"/>
                </a:solidFill>
                <a:latin typeface="DejaVu Sans"/>
                <a:ea typeface="DejaVu Sans"/>
              </a:rPr>
              <a:t>Sustainability</a:t>
            </a:r>
            <a:r>
              <a:rPr b="0" lang="de-DE" sz="1800" spc="-1" strike="noStrike">
                <a:solidFill>
                  <a:srgbClr val="000000"/>
                </a:solidFill>
                <a:latin typeface="DejaVu Sans"/>
                <a:ea typeface="DejaVu Sans"/>
              </a:rPr>
              <a:t> → </a:t>
            </a:r>
            <a:r>
              <a:rPr b="1" lang="en-GB" sz="1800" spc="-1" strike="noStrike">
                <a:solidFill>
                  <a:srgbClr val="000000"/>
                </a:solidFill>
                <a:latin typeface="DejaVu Sans"/>
                <a:ea typeface="DejaVu Sans"/>
              </a:rPr>
              <a:t>Consume less</a:t>
            </a:r>
            <a:endParaRPr b="0" lang="en-US" sz="1800" spc="-1" strike="noStrike">
              <a:latin typeface="Arial"/>
            </a:endParaRPr>
          </a:p>
        </p:txBody>
      </p:sp>
      <p:sp>
        <p:nvSpPr>
          <p:cNvPr id="265" name="CustomShape 3"/>
          <p:cNvSpPr/>
          <p:nvPr/>
        </p:nvSpPr>
        <p:spPr>
          <a:xfrm>
            <a:off x="335520" y="2859120"/>
            <a:ext cx="10575720" cy="18748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266" name="CustomShape 4"/>
          <p:cNvSpPr/>
          <p:nvPr/>
        </p:nvSpPr>
        <p:spPr>
          <a:xfrm>
            <a:off x="263520" y="6411600"/>
            <a:ext cx="104720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Report of the World Commission on Environment and Development: Our Common Future </a:t>
            </a:r>
            <a:r>
              <a:rPr b="0" lang="de-DE" sz="900" spc="-1" strike="noStrike">
                <a:solidFill>
                  <a:srgbClr val="a6a6a6"/>
                </a:solidFill>
                <a:latin typeface="DejaVu Sans"/>
                <a:ea typeface="Roboto"/>
              </a:rPr>
              <a:t>(1987) – http://www.un-documents.net/our-common-future.pdf </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7" name="CustomShape 1"/>
          <p:cNvSpPr/>
          <p:nvPr/>
        </p:nvSpPr>
        <p:spPr>
          <a:xfrm>
            <a:off x="335520" y="764640"/>
            <a:ext cx="10744200" cy="4950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Circular Economy – Characteristics </a:t>
            </a:r>
            <a:endParaRPr b="0" lang="en-US" sz="2400" spc="-1" strike="noStrike">
              <a:latin typeface="Arial"/>
            </a:endParaRPr>
          </a:p>
        </p:txBody>
      </p:sp>
      <p:sp>
        <p:nvSpPr>
          <p:cNvPr id="268" name="CustomShape 2"/>
          <p:cNvSpPr/>
          <p:nvPr/>
        </p:nvSpPr>
        <p:spPr>
          <a:xfrm>
            <a:off x="263520" y="6411600"/>
            <a:ext cx="64717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Image adapted from: 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US" sz="900" spc="-1" strike="noStrike">
              <a:latin typeface="Arial"/>
            </a:endParaRPr>
          </a:p>
        </p:txBody>
      </p:sp>
      <p:pic>
        <p:nvPicPr>
          <p:cNvPr id="269" name="" descr=""/>
          <p:cNvPicPr/>
          <p:nvPr/>
        </p:nvPicPr>
        <p:blipFill>
          <a:blip r:embed="rId1"/>
          <a:stretch/>
        </p:blipFill>
        <p:spPr>
          <a:xfrm>
            <a:off x="2260800" y="1154160"/>
            <a:ext cx="7114320" cy="5365080"/>
          </a:xfrm>
          <a:prstGeom prst="rect">
            <a:avLst/>
          </a:prstGeom>
          <a:ln>
            <a:noFill/>
          </a:ln>
        </p:spPr>
      </p:pic>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0" name="CustomShape 1"/>
          <p:cNvSpPr/>
          <p:nvPr/>
        </p:nvSpPr>
        <p:spPr>
          <a:xfrm>
            <a:off x="335520" y="764640"/>
            <a:ext cx="10744200" cy="4950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The Era of R</a:t>
            </a:r>
            <a:endParaRPr b="0" lang="en-US" sz="2400" spc="-1" strike="noStrike">
              <a:latin typeface="Arial"/>
            </a:endParaRPr>
          </a:p>
        </p:txBody>
      </p:sp>
      <p:sp>
        <p:nvSpPr>
          <p:cNvPr id="271" name="CustomShape 2"/>
          <p:cNvSpPr/>
          <p:nvPr/>
        </p:nvSpPr>
        <p:spPr>
          <a:xfrm>
            <a:off x="263520" y="6411600"/>
            <a:ext cx="64717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Image adapted from 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US" sz="900" spc="-1" strike="noStrike">
              <a:latin typeface="Arial"/>
            </a:endParaRPr>
          </a:p>
        </p:txBody>
      </p:sp>
      <p:sp>
        <p:nvSpPr>
          <p:cNvPr id="272" name="CustomShape 3"/>
          <p:cNvSpPr/>
          <p:nvPr/>
        </p:nvSpPr>
        <p:spPr>
          <a:xfrm>
            <a:off x="335520" y="1268280"/>
            <a:ext cx="4223880" cy="5031720"/>
          </a:xfrm>
          <a:prstGeom prst="rect">
            <a:avLst/>
          </a:prstGeom>
          <a:noFill/>
          <a:ln>
            <a:solidFill>
              <a:srgbClr val="ffffff"/>
            </a:solidFill>
          </a:ln>
        </p:spPr>
        <p:style>
          <a:lnRef idx="0"/>
          <a:fillRef idx="0"/>
          <a:effectRef idx="0"/>
          <a:fontRef idx="minor"/>
        </p:style>
        <p:txBody>
          <a:bodyPr lIns="90000" rIns="90000" tIns="45000" bIns="45000" anchor="ctr">
            <a:noAutofit/>
          </a:bodyPr>
          <a:p>
            <a:pPr marL="360">
              <a:lnSpc>
                <a:spcPct val="100000"/>
              </a:lnSpc>
              <a:spcBef>
                <a:spcPts val="360"/>
              </a:spcBef>
            </a:pPr>
            <a:r>
              <a:rPr b="0" lang="en-US" sz="1800" spc="-1" strike="noStrike">
                <a:solidFill>
                  <a:srgbClr val="000000"/>
                </a:solidFill>
                <a:latin typeface="DejaVu Sans"/>
                <a:ea typeface="DejaVu Sans"/>
              </a:rPr>
              <a:t>Techno-commercial strategies to keep goods and components at highest value level through:</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R</a:t>
            </a:r>
            <a:r>
              <a:rPr b="0" lang="en-US" sz="1800" spc="-1" strike="noStrike">
                <a:solidFill>
                  <a:srgbClr val="000000"/>
                </a:solidFill>
                <a:latin typeface="DejaVu Sans"/>
                <a:ea typeface="DejaVu Sans"/>
              </a:rPr>
              <a:t>euse</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R</a:t>
            </a:r>
            <a:r>
              <a:rPr b="0" lang="en-US" sz="1800" spc="-1" strike="noStrike">
                <a:solidFill>
                  <a:srgbClr val="000000"/>
                </a:solidFill>
                <a:latin typeface="DejaVu Sans"/>
                <a:ea typeface="DejaVu Sans"/>
              </a:rPr>
              <a:t>epair</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R</a:t>
            </a:r>
            <a:r>
              <a:rPr b="0" lang="en-US" sz="1800" spc="-1" strike="noStrike">
                <a:solidFill>
                  <a:srgbClr val="000000"/>
                </a:solidFill>
                <a:latin typeface="DejaVu Sans"/>
                <a:ea typeface="DejaVu Sans"/>
              </a:rPr>
              <a:t>emarket</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R</a:t>
            </a:r>
            <a:r>
              <a:rPr b="0" lang="en-US" sz="1800" spc="-1" strike="noStrike">
                <a:solidFill>
                  <a:srgbClr val="000000"/>
                </a:solidFill>
                <a:latin typeface="DejaVu Sans"/>
                <a:ea typeface="DejaVu Sans"/>
              </a:rPr>
              <a:t>emanufacture</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R</a:t>
            </a:r>
            <a:r>
              <a:rPr b="0" lang="en-US" sz="1800" spc="-1" strike="noStrike">
                <a:solidFill>
                  <a:srgbClr val="000000"/>
                </a:solidFill>
                <a:latin typeface="DejaVu Sans"/>
                <a:ea typeface="DejaVu Sans"/>
              </a:rPr>
              <a:t>e-refine</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R</a:t>
            </a:r>
            <a:r>
              <a:rPr b="0" lang="en-US" sz="1800" spc="-1" strike="noStrike">
                <a:solidFill>
                  <a:srgbClr val="000000"/>
                </a:solidFill>
                <a:latin typeface="DejaVu Sans"/>
                <a:ea typeface="DejaVu Sans"/>
              </a:rPr>
              <a:t>eprogramme goods</a:t>
            </a:r>
            <a:endParaRPr b="0" lang="en-US" sz="1800" spc="-1" strike="noStrike">
              <a:latin typeface="Arial"/>
            </a:endParaRPr>
          </a:p>
        </p:txBody>
      </p:sp>
      <p:pic>
        <p:nvPicPr>
          <p:cNvPr id="273" name="" descr=""/>
          <p:cNvPicPr/>
          <p:nvPr/>
        </p:nvPicPr>
        <p:blipFill>
          <a:blip r:embed="rId1"/>
          <a:stretch/>
        </p:blipFill>
        <p:spPr>
          <a:xfrm>
            <a:off x="4764600" y="573120"/>
            <a:ext cx="6840360" cy="5873400"/>
          </a:xfrm>
          <a:prstGeom prst="rect">
            <a:avLst/>
          </a:prstGeom>
          <a:ln>
            <a:noFill/>
          </a:ln>
        </p:spPr>
      </p:pic>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4" name="CustomShape 1"/>
          <p:cNvSpPr/>
          <p:nvPr/>
        </p:nvSpPr>
        <p:spPr>
          <a:xfrm>
            <a:off x="335520" y="764640"/>
            <a:ext cx="10744200" cy="4950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The Era of D</a:t>
            </a:r>
            <a:endParaRPr b="0" lang="en-US" sz="2400" spc="-1" strike="noStrike">
              <a:latin typeface="Arial"/>
            </a:endParaRPr>
          </a:p>
        </p:txBody>
      </p:sp>
      <p:sp>
        <p:nvSpPr>
          <p:cNvPr id="275" name="CustomShape 2"/>
          <p:cNvSpPr/>
          <p:nvPr/>
        </p:nvSpPr>
        <p:spPr>
          <a:xfrm>
            <a:off x="335520" y="1268280"/>
            <a:ext cx="4223880" cy="5031720"/>
          </a:xfrm>
          <a:prstGeom prst="rect">
            <a:avLst/>
          </a:prstGeom>
          <a:noFill/>
          <a:ln>
            <a:solidFill>
              <a:srgbClr val="ffffff"/>
            </a:solidFill>
          </a:ln>
        </p:spPr>
        <p:style>
          <a:lnRef idx="0"/>
          <a:fillRef idx="0"/>
          <a:effectRef idx="0"/>
          <a:fontRef idx="minor"/>
        </p:style>
        <p:txBody>
          <a:bodyPr lIns="90000" rIns="90000" tIns="45000" bIns="45000" anchor="ctr">
            <a:noAutofit/>
          </a:bodyPr>
          <a:p>
            <a:pPr marL="360">
              <a:lnSpc>
                <a:spcPct val="100000"/>
              </a:lnSpc>
              <a:spcBef>
                <a:spcPts val="360"/>
              </a:spcBef>
            </a:pPr>
            <a:r>
              <a:rPr b="0" lang="en-US" sz="1800" spc="-1" strike="noStrike">
                <a:solidFill>
                  <a:srgbClr val="000000"/>
                </a:solidFill>
                <a:latin typeface="DejaVu Sans"/>
                <a:ea typeface="DejaVu Sans"/>
              </a:rPr>
              <a:t>Technologies and actions to recover atoms and molecules at highest quality (purity and value) level as pure as virgin:</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D</a:t>
            </a:r>
            <a:r>
              <a:rPr b="0" lang="en-US" sz="1800" spc="-1" strike="noStrike">
                <a:solidFill>
                  <a:srgbClr val="000000"/>
                </a:solidFill>
                <a:latin typeface="DejaVu Sans"/>
                <a:ea typeface="DejaVu Sans"/>
              </a:rPr>
              <a:t>e-polymerise</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D</a:t>
            </a:r>
            <a:r>
              <a:rPr b="0" lang="en-US" sz="1800" spc="-1" strike="noStrike">
                <a:solidFill>
                  <a:srgbClr val="000000"/>
                </a:solidFill>
                <a:latin typeface="DejaVu Sans"/>
                <a:ea typeface="DejaVu Sans"/>
              </a:rPr>
              <a:t>e-alloy</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D</a:t>
            </a:r>
            <a:r>
              <a:rPr b="0" lang="en-US" sz="1800" spc="-1" strike="noStrike">
                <a:solidFill>
                  <a:srgbClr val="000000"/>
                </a:solidFill>
                <a:latin typeface="DejaVu Sans"/>
                <a:ea typeface="DejaVu Sans"/>
              </a:rPr>
              <a:t>e-laminate</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D</a:t>
            </a:r>
            <a:r>
              <a:rPr b="0" lang="en-US" sz="1800" spc="-1" strike="noStrike">
                <a:solidFill>
                  <a:srgbClr val="000000"/>
                </a:solidFill>
                <a:latin typeface="DejaVu Sans"/>
                <a:ea typeface="DejaVu Sans"/>
              </a:rPr>
              <a:t>e-vulcanise</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D</a:t>
            </a:r>
            <a:r>
              <a:rPr b="0" lang="en-US" sz="1800" spc="-1" strike="noStrike">
                <a:solidFill>
                  <a:srgbClr val="000000"/>
                </a:solidFill>
                <a:latin typeface="DejaVu Sans"/>
                <a:ea typeface="DejaVu Sans"/>
              </a:rPr>
              <a:t>e-coat materials</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D</a:t>
            </a:r>
            <a:r>
              <a:rPr b="0" lang="en-US" sz="1800" spc="-1" strike="noStrike">
                <a:solidFill>
                  <a:srgbClr val="000000"/>
                </a:solidFill>
                <a:latin typeface="DejaVu Sans"/>
                <a:ea typeface="DejaVu Sans"/>
              </a:rPr>
              <a:t>e-construct high-rise buildings and major infrastructure</a:t>
            </a:r>
            <a:endParaRPr b="0" lang="en-US" sz="1800" spc="-1" strike="noStrike">
              <a:latin typeface="Arial"/>
            </a:endParaRPr>
          </a:p>
        </p:txBody>
      </p:sp>
      <p:pic>
        <p:nvPicPr>
          <p:cNvPr id="276" name="" descr=""/>
          <p:cNvPicPr/>
          <p:nvPr/>
        </p:nvPicPr>
        <p:blipFill>
          <a:blip r:embed="rId1"/>
          <a:stretch/>
        </p:blipFill>
        <p:spPr>
          <a:xfrm>
            <a:off x="4788000" y="565200"/>
            <a:ext cx="6793200" cy="5832720"/>
          </a:xfrm>
          <a:prstGeom prst="rect">
            <a:avLst/>
          </a:prstGeom>
          <a:ln>
            <a:noFill/>
          </a:ln>
        </p:spPr>
      </p:pic>
      <p:sp>
        <p:nvSpPr>
          <p:cNvPr id="277" name="CustomShape 3"/>
          <p:cNvSpPr/>
          <p:nvPr/>
        </p:nvSpPr>
        <p:spPr>
          <a:xfrm>
            <a:off x="263520" y="6411600"/>
            <a:ext cx="64717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Image adapted from 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2" name="CustomShape 1"/>
          <p:cNvSpPr/>
          <p:nvPr/>
        </p:nvSpPr>
        <p:spPr>
          <a:xfrm>
            <a:off x="335520" y="764640"/>
            <a:ext cx="10743480" cy="4942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fr-FR" sz="2400" spc="-1" strike="noStrike">
                <a:solidFill>
                  <a:srgbClr val="000000"/>
                </a:solidFill>
                <a:latin typeface="DejaVu Sans"/>
                <a:ea typeface="DejaVu Sans"/>
              </a:rPr>
              <a:t>License</a:t>
            </a:r>
            <a:endParaRPr b="0" lang="en-US" sz="2400" spc="-1" strike="noStrike">
              <a:latin typeface="Arial"/>
            </a:endParaRPr>
          </a:p>
        </p:txBody>
      </p:sp>
      <p:sp>
        <p:nvSpPr>
          <p:cNvPr id="193" name="CustomShape 2"/>
          <p:cNvSpPr/>
          <p:nvPr/>
        </p:nvSpPr>
        <p:spPr>
          <a:xfrm>
            <a:off x="335520" y="1268640"/>
            <a:ext cx="10743480" cy="5031000"/>
          </a:xfrm>
          <a:prstGeom prst="rect">
            <a:avLst/>
          </a:prstGeom>
          <a:noFill/>
          <a:ln>
            <a:noFill/>
          </a:ln>
        </p:spPr>
        <p:style>
          <a:lnRef idx="0"/>
          <a:fillRef idx="0"/>
          <a:effectRef idx="0"/>
          <a:fontRef idx="minor"/>
        </p:style>
        <p:txBody>
          <a:bodyPr lIns="90000" rIns="90000" tIns="45000" bIns="45000">
            <a:noAutofit/>
          </a:bodyPr>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p:txBody>
      </p:sp>
      <p:sp>
        <p:nvSpPr>
          <p:cNvPr id="194" name="CustomShape 3"/>
          <p:cNvSpPr/>
          <p:nvPr/>
        </p:nvSpPr>
        <p:spPr>
          <a:xfrm>
            <a:off x="336600" y="3429000"/>
            <a:ext cx="10861200" cy="2053080"/>
          </a:xfrm>
          <a:prstGeom prst="rect">
            <a:avLst/>
          </a:prstGeom>
          <a:noFill/>
          <a:ln>
            <a:noFill/>
          </a:ln>
        </p:spPr>
        <p:style>
          <a:lnRef idx="0"/>
          <a:fillRef idx="0"/>
          <a:effectRef idx="0"/>
          <a:fontRef idx="minor"/>
        </p:style>
        <p:txBody>
          <a:bodyPr lIns="90000" rIns="90000" tIns="45000" bIns="45000">
            <a:noAutofit/>
          </a:bodyPr>
          <a:p>
            <a:pPr marL="216000" indent="-213480">
              <a:lnSpc>
                <a:spcPct val="100000"/>
              </a:lnSpc>
              <a:spcBef>
                <a:spcPts val="1191"/>
              </a:spcBef>
              <a:spcAft>
                <a:spcPts val="992"/>
              </a:spcAft>
              <a:buClr>
                <a:srgbClr val="008c4f"/>
              </a:buClr>
              <a:buSzPct val="115000"/>
              <a:buFont typeface="Wingdings 2" charset="2"/>
              <a:buChar char=""/>
            </a:pPr>
            <a:r>
              <a:rPr b="0" lang="en-US" sz="2000" spc="-1" strike="noStrike">
                <a:solidFill>
                  <a:srgbClr val="000000"/>
                </a:solidFill>
                <a:latin typeface="DejaVu Sans"/>
                <a:ea typeface="DejaVu Sans"/>
              </a:rPr>
              <a:t>This work is licensed under a </a:t>
            </a:r>
            <a:r>
              <a:rPr b="1" lang="en-US" sz="2000" spc="-1" strike="noStrike">
                <a:solidFill>
                  <a:srgbClr val="000000"/>
                </a:solidFill>
                <a:latin typeface="DejaVu Sans"/>
                <a:ea typeface="DejaVu Sans"/>
              </a:rPr>
              <a:t>Creative Commons Attribution-ShareAlike 4.0 International License</a:t>
            </a:r>
            <a:r>
              <a:rPr b="0" lang="en-US" sz="2000" spc="-1" strike="noStrike">
                <a:solidFill>
                  <a:srgbClr val="000000"/>
                </a:solidFill>
                <a:latin typeface="DejaVu Sans"/>
                <a:ea typeface="DejaVu Sans"/>
              </a:rPr>
              <a:t>. To view a copy of this license, please refer to </a:t>
            </a:r>
            <a:r>
              <a:rPr b="0" lang="en-US" sz="2000" spc="-1" strike="noStrike" u="sng">
                <a:solidFill>
                  <a:srgbClr val="0000ff"/>
                </a:solidFill>
                <a:uFillTx/>
                <a:latin typeface="DejaVu Sans"/>
                <a:ea typeface="DejaVu Sans"/>
                <a:hlinkClick r:id="rId1"/>
              </a:rPr>
              <a:t>https://creativecommons.org/licenses/by-sa/4.0/</a:t>
            </a:r>
            <a:r>
              <a:rPr b="0" lang="en-US" sz="2000" spc="-1" strike="noStrike">
                <a:solidFill>
                  <a:srgbClr val="0369a3"/>
                </a:solidFill>
                <a:latin typeface="DejaVu Sans"/>
                <a:ea typeface="DejaVu Sans"/>
              </a:rPr>
              <a:t> .</a:t>
            </a:r>
            <a:endParaRPr b="0" lang="en-US" sz="2000" spc="-1" strike="noStrike">
              <a:latin typeface="Arial"/>
            </a:endParaRPr>
          </a:p>
          <a:p>
            <a:pPr marL="216000" indent="-213480">
              <a:lnSpc>
                <a:spcPct val="100000"/>
              </a:lnSpc>
              <a:spcBef>
                <a:spcPts val="1191"/>
              </a:spcBef>
              <a:spcAft>
                <a:spcPts val="992"/>
              </a:spcAft>
              <a:buClr>
                <a:srgbClr val="008c4f"/>
              </a:buClr>
              <a:buSzPct val="115000"/>
              <a:buFont typeface="Wingdings 2" charset="2"/>
              <a:buChar char=""/>
            </a:pPr>
            <a:r>
              <a:rPr b="0" lang="en-US" sz="2000" spc="-1" strike="noStrike">
                <a:solidFill>
                  <a:srgbClr val="000000"/>
                </a:solidFill>
                <a:latin typeface="DejaVu Sans"/>
                <a:ea typeface="DejaVu Sans"/>
              </a:rPr>
              <a:t>Updated versions of these slides will be available in our </a:t>
            </a:r>
            <a:r>
              <a:rPr b="0" lang="en-US" sz="2000" spc="-1" strike="noStrike" u="sng">
                <a:solidFill>
                  <a:srgbClr val="0000ff"/>
                </a:solidFill>
                <a:uFillTx/>
                <a:latin typeface="DejaVu Sans"/>
                <a:ea typeface="DejaVu Sans"/>
                <a:hlinkClick r:id="rId2"/>
              </a:rPr>
              <a:t>Github repository</a:t>
            </a:r>
            <a:r>
              <a:rPr b="0" lang="en-US" sz="2000" spc="-1" strike="noStrike">
                <a:solidFill>
                  <a:srgbClr val="000000"/>
                </a:solidFill>
                <a:latin typeface="DejaVu Sans"/>
                <a:ea typeface="DejaVu Sans"/>
              </a:rPr>
              <a:t>.</a:t>
            </a:r>
            <a:endParaRPr b="0" lang="en-US" sz="2000" spc="-1" strike="noStrike">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8" name="CustomShape 1"/>
          <p:cNvSpPr/>
          <p:nvPr/>
        </p:nvSpPr>
        <p:spPr>
          <a:xfrm>
            <a:off x="335520" y="764640"/>
            <a:ext cx="9645120" cy="4950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End-of-service-life business opportunities for value preservation: Reuse or Recycle?</a:t>
            </a:r>
            <a:endParaRPr b="0" lang="en-US" sz="2400" spc="-1" strike="noStrike">
              <a:latin typeface="Arial"/>
            </a:endParaRPr>
          </a:p>
        </p:txBody>
      </p:sp>
      <p:pic>
        <p:nvPicPr>
          <p:cNvPr id="279" name="" descr=""/>
          <p:cNvPicPr/>
          <p:nvPr/>
        </p:nvPicPr>
        <p:blipFill>
          <a:blip r:embed="rId1"/>
          <a:stretch/>
        </p:blipFill>
        <p:spPr>
          <a:xfrm>
            <a:off x="1753920" y="1262520"/>
            <a:ext cx="8226720" cy="5103000"/>
          </a:xfrm>
          <a:prstGeom prst="rect">
            <a:avLst/>
          </a:prstGeom>
          <a:ln>
            <a:noFill/>
          </a:ln>
        </p:spPr>
      </p:pic>
      <p:sp>
        <p:nvSpPr>
          <p:cNvPr id="280" name="CustomShape 2"/>
          <p:cNvSpPr/>
          <p:nvPr/>
        </p:nvSpPr>
        <p:spPr>
          <a:xfrm>
            <a:off x="263520" y="6411600"/>
            <a:ext cx="64717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Image adapted from 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1" name="CustomShape 1"/>
          <p:cNvSpPr/>
          <p:nvPr/>
        </p:nvSpPr>
        <p:spPr>
          <a:xfrm>
            <a:off x="335520" y="764640"/>
            <a:ext cx="10744200" cy="4950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The two absolute decoupling indicators of the CIE monitoring more wealth and jobs from less resource consumption</a:t>
            </a:r>
            <a:endParaRPr b="0" lang="en-US" sz="2400" spc="-1" strike="noStrike">
              <a:latin typeface="Arial"/>
            </a:endParaRPr>
          </a:p>
        </p:txBody>
      </p:sp>
      <p:sp>
        <p:nvSpPr>
          <p:cNvPr id="282" name="CustomShape 2"/>
          <p:cNvSpPr/>
          <p:nvPr/>
        </p:nvSpPr>
        <p:spPr>
          <a:xfrm>
            <a:off x="335520" y="1679400"/>
            <a:ext cx="5187240" cy="4728600"/>
          </a:xfrm>
          <a:prstGeom prst="rect">
            <a:avLst/>
          </a:prstGeom>
          <a:noFill/>
          <a:ln>
            <a:solidFill>
              <a:srgbClr val="ffffff"/>
            </a:solidFill>
          </a:ln>
        </p:spPr>
        <p:style>
          <a:lnRef idx="0"/>
          <a:fillRef idx="0"/>
          <a:effectRef idx="0"/>
          <a:fontRef idx="minor"/>
        </p:style>
        <p:txBody>
          <a:bodyPr lIns="90000" rIns="90000" tIns="45000" bIns="45000">
            <a:noAutofit/>
          </a:bodyPr>
          <a:p>
            <a:pPr>
              <a:lnSpc>
                <a:spcPct val="100000"/>
              </a:lnSpc>
              <a:spcBef>
                <a:spcPts val="360"/>
              </a:spcBef>
            </a:pP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Linear Economy: </a:t>
            </a:r>
            <a:r>
              <a:rPr b="0" lang="en-US" sz="1800" spc="-1" strike="noStrike">
                <a:solidFill>
                  <a:srgbClr val="000000"/>
                </a:solidFill>
                <a:latin typeface="DejaVu Sans"/>
                <a:ea typeface="DejaVu Sans"/>
              </a:rPr>
              <a:t>Low hr/kg (labor input per weight) ratios, coherent with mass production in highly mechanized processes, and low to medium €/kg (value per weight) ratios, in a range from basic materials like cement to smart goods like USB memory sticks</a:t>
            </a:r>
            <a:endParaRPr b="0" lang="en-US" sz="1800" spc="-1" strike="noStrike">
              <a:latin typeface="Arial"/>
            </a:endParaRPr>
          </a:p>
          <a:p>
            <a:pPr>
              <a:lnSpc>
                <a:spcPct val="100000"/>
              </a:lnSpc>
              <a:spcBef>
                <a:spcPts val="360"/>
              </a:spcBef>
            </a:pPr>
            <a:endParaRPr b="0" lang="en-US" sz="1800" spc="-1" strike="noStrike">
              <a:latin typeface="Arial"/>
            </a:endParaRPr>
          </a:p>
          <a:p>
            <a:pPr marL="360">
              <a:lnSpc>
                <a:spcPct val="100000"/>
              </a:lnSpc>
              <a:spcBef>
                <a:spcPts val="360"/>
              </a:spcBef>
            </a:pPr>
            <a:r>
              <a:rPr b="1" lang="en-US" sz="1800" spc="-1" strike="noStrike">
                <a:solidFill>
                  <a:srgbClr val="ffffff"/>
                </a:solidFill>
                <a:latin typeface="DejaVu Sans"/>
                <a:ea typeface="DejaVu Sans"/>
              </a:rPr>
              <a:t>Circular Economy: </a:t>
            </a:r>
            <a:r>
              <a:rPr b="0" lang="en-US" sz="1800" spc="-1" strike="noStrike">
                <a:solidFill>
                  <a:srgbClr val="ffffff"/>
                </a:solidFill>
                <a:latin typeface="DejaVu Sans"/>
                <a:ea typeface="DejaVu Sans"/>
              </a:rPr>
              <a:t>Higher hr/kg and €/kg ratios for reuse, remanufacture and selling performance (goods as a service), in a group with new technologies, such as life sciences and nanotechnologies, which by nature produce dematerialized objects.</a:t>
            </a:r>
            <a:endParaRPr b="0" lang="en-US" sz="1800" spc="-1" strike="noStrike">
              <a:latin typeface="Arial"/>
            </a:endParaRPr>
          </a:p>
          <a:p>
            <a:pPr marL="360">
              <a:lnSpc>
                <a:spcPct val="100000"/>
              </a:lnSpc>
              <a:spcBef>
                <a:spcPts val="360"/>
              </a:spcBef>
            </a:pPr>
            <a:endParaRPr b="0" lang="en-US" sz="1800" spc="-1" strike="noStrike">
              <a:latin typeface="Arial"/>
            </a:endParaRPr>
          </a:p>
        </p:txBody>
      </p:sp>
      <p:pic>
        <p:nvPicPr>
          <p:cNvPr id="283" name="" descr=""/>
          <p:cNvPicPr/>
          <p:nvPr/>
        </p:nvPicPr>
        <p:blipFill>
          <a:blip r:embed="rId1"/>
          <a:stretch/>
        </p:blipFill>
        <p:spPr>
          <a:xfrm>
            <a:off x="5525640" y="1679400"/>
            <a:ext cx="5940720" cy="4818960"/>
          </a:xfrm>
          <a:prstGeom prst="rect">
            <a:avLst/>
          </a:prstGeom>
          <a:ln>
            <a:noFill/>
          </a:ln>
        </p:spPr>
      </p:pic>
      <p:sp>
        <p:nvSpPr>
          <p:cNvPr id="284" name="CustomShape 3"/>
          <p:cNvSpPr/>
          <p:nvPr/>
        </p:nvSpPr>
        <p:spPr>
          <a:xfrm>
            <a:off x="263520" y="6411600"/>
            <a:ext cx="64717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Image adapted from 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5" name="CustomShape 1"/>
          <p:cNvSpPr/>
          <p:nvPr/>
        </p:nvSpPr>
        <p:spPr>
          <a:xfrm>
            <a:off x="335520" y="764640"/>
            <a:ext cx="10744200" cy="4950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The two absolute decoupling indicators of the CIE monitoring more wealth and jobs from less resource consumption</a:t>
            </a:r>
            <a:endParaRPr b="0" lang="en-US" sz="2400" spc="-1" strike="noStrike">
              <a:latin typeface="Arial"/>
            </a:endParaRPr>
          </a:p>
        </p:txBody>
      </p:sp>
      <p:sp>
        <p:nvSpPr>
          <p:cNvPr id="286" name="CustomShape 2"/>
          <p:cNvSpPr/>
          <p:nvPr/>
        </p:nvSpPr>
        <p:spPr>
          <a:xfrm>
            <a:off x="335520" y="1679400"/>
            <a:ext cx="5187240" cy="4728600"/>
          </a:xfrm>
          <a:prstGeom prst="rect">
            <a:avLst/>
          </a:prstGeom>
          <a:noFill/>
          <a:ln>
            <a:solidFill>
              <a:srgbClr val="ffffff"/>
            </a:solidFill>
          </a:ln>
        </p:spPr>
        <p:style>
          <a:lnRef idx="0"/>
          <a:fillRef idx="0"/>
          <a:effectRef idx="0"/>
          <a:fontRef idx="minor"/>
        </p:style>
        <p:txBody>
          <a:bodyPr lIns="90000" rIns="90000" tIns="45000" bIns="45000">
            <a:noAutofit/>
          </a:bodyPr>
          <a:p>
            <a:pPr>
              <a:lnSpc>
                <a:spcPct val="100000"/>
              </a:lnSpc>
              <a:spcBef>
                <a:spcPts val="360"/>
              </a:spcBef>
            </a:pP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Linear Economy: </a:t>
            </a:r>
            <a:r>
              <a:rPr b="0" lang="en-US" sz="1800" spc="-1" strike="noStrike">
                <a:solidFill>
                  <a:srgbClr val="000000"/>
                </a:solidFill>
                <a:latin typeface="DejaVu Sans"/>
                <a:ea typeface="DejaVu Sans"/>
              </a:rPr>
              <a:t>Low hr/kg (labor input per weight) ratios, coherent with mass production in highly mechanized processes, and low to medium €/kg (value per weight) ratios, in a range from basic materials like cement to smart goods like USB memory sticks</a:t>
            </a:r>
            <a:endParaRPr b="0" lang="en-US" sz="1800" spc="-1" strike="noStrike">
              <a:latin typeface="Arial"/>
            </a:endParaRPr>
          </a:p>
          <a:p>
            <a:pPr>
              <a:lnSpc>
                <a:spcPct val="100000"/>
              </a:lnSpc>
              <a:spcBef>
                <a:spcPts val="360"/>
              </a:spcBef>
            </a:pP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Circular Economy: </a:t>
            </a:r>
            <a:r>
              <a:rPr b="0" lang="en-US" sz="1800" spc="-1" strike="noStrike">
                <a:solidFill>
                  <a:srgbClr val="000000"/>
                </a:solidFill>
                <a:latin typeface="DejaVu Sans"/>
                <a:ea typeface="DejaVu Sans"/>
              </a:rPr>
              <a:t>Higher hr/kg and €/kg ratios for reuse, remanufacture and selling performance (goods as a service), in a group with new technologies, such as life sciences and nanotechnologies, which by nature produce dematerialized objects.</a:t>
            </a:r>
            <a:endParaRPr b="0" lang="en-US" sz="1800" spc="-1" strike="noStrike">
              <a:latin typeface="Arial"/>
            </a:endParaRPr>
          </a:p>
          <a:p>
            <a:pPr>
              <a:lnSpc>
                <a:spcPct val="100000"/>
              </a:lnSpc>
              <a:spcBef>
                <a:spcPts val="360"/>
              </a:spcBef>
            </a:pPr>
            <a:endParaRPr b="0" lang="en-US" sz="1800" spc="-1" strike="noStrike">
              <a:latin typeface="Arial"/>
            </a:endParaRPr>
          </a:p>
        </p:txBody>
      </p:sp>
      <p:pic>
        <p:nvPicPr>
          <p:cNvPr id="287" name="" descr=""/>
          <p:cNvPicPr/>
          <p:nvPr/>
        </p:nvPicPr>
        <p:blipFill>
          <a:blip r:embed="rId1"/>
          <a:stretch/>
        </p:blipFill>
        <p:spPr>
          <a:xfrm>
            <a:off x="5525640" y="1679400"/>
            <a:ext cx="5940720" cy="4818960"/>
          </a:xfrm>
          <a:prstGeom prst="rect">
            <a:avLst/>
          </a:prstGeom>
          <a:ln>
            <a:noFill/>
          </a:ln>
        </p:spPr>
      </p:pic>
      <p:sp>
        <p:nvSpPr>
          <p:cNvPr id="288" name="CustomShape 3"/>
          <p:cNvSpPr/>
          <p:nvPr/>
        </p:nvSpPr>
        <p:spPr>
          <a:xfrm>
            <a:off x="263520" y="6411600"/>
            <a:ext cx="64717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Image adapted from 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9" name="CustomShape 1"/>
          <p:cNvSpPr/>
          <p:nvPr/>
        </p:nvSpPr>
        <p:spPr>
          <a:xfrm>
            <a:off x="335520" y="764640"/>
            <a:ext cx="10744200" cy="4950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Absolute decoupling indicators make the difference between the LIE and the CIE visible</a:t>
            </a:r>
            <a:endParaRPr b="0" lang="en-US" sz="2400" spc="-1" strike="noStrike">
              <a:latin typeface="Arial"/>
            </a:endParaRPr>
          </a:p>
        </p:txBody>
      </p:sp>
      <p:pic>
        <p:nvPicPr>
          <p:cNvPr id="290" name="" descr=""/>
          <p:cNvPicPr/>
          <p:nvPr/>
        </p:nvPicPr>
        <p:blipFill>
          <a:blip r:embed="rId1"/>
          <a:stretch/>
        </p:blipFill>
        <p:spPr>
          <a:xfrm>
            <a:off x="1828800" y="1786320"/>
            <a:ext cx="8226720" cy="4622400"/>
          </a:xfrm>
          <a:prstGeom prst="rect">
            <a:avLst/>
          </a:prstGeom>
          <a:ln>
            <a:noFill/>
          </a:ln>
        </p:spPr>
      </p:pic>
      <p:sp>
        <p:nvSpPr>
          <p:cNvPr id="291" name="CustomShape 2"/>
          <p:cNvSpPr/>
          <p:nvPr/>
        </p:nvSpPr>
        <p:spPr>
          <a:xfrm>
            <a:off x="263520" y="6411600"/>
            <a:ext cx="64717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Image adapted from 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2" name="CustomShape 1"/>
          <p:cNvSpPr/>
          <p:nvPr/>
        </p:nvSpPr>
        <p:spPr>
          <a:xfrm>
            <a:off x="335520" y="4406760"/>
            <a:ext cx="10744200" cy="13532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de-DE" sz="3000" spc="-1" strike="noStrike" cap="all">
                <a:solidFill>
                  <a:srgbClr val="008c4f"/>
                </a:solidFill>
                <a:latin typeface="DejaVu Sans"/>
                <a:ea typeface="DejaVu Sans"/>
              </a:rPr>
              <a:t>Performance Economy</a:t>
            </a:r>
            <a:endParaRPr b="0" lang="en-US" sz="3000" spc="-1" strike="noStrike">
              <a:latin typeface="Arial"/>
            </a:endParaRPr>
          </a:p>
        </p:txBody>
      </p:sp>
      <p:sp>
        <p:nvSpPr>
          <p:cNvPr id="293" name="CustomShape 2"/>
          <p:cNvSpPr/>
          <p:nvPr/>
        </p:nvSpPr>
        <p:spPr>
          <a:xfrm>
            <a:off x="335520" y="2906640"/>
            <a:ext cx="10744200" cy="149112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4" name="CustomShape 1"/>
          <p:cNvSpPr/>
          <p:nvPr/>
        </p:nvSpPr>
        <p:spPr>
          <a:xfrm>
            <a:off x="335520" y="764640"/>
            <a:ext cx="10744200" cy="4950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de-DE" sz="2400" spc="-1" strike="noStrike">
                <a:solidFill>
                  <a:srgbClr val="000000"/>
                </a:solidFill>
                <a:latin typeface="DejaVu Sans"/>
                <a:ea typeface="DejaVu Sans"/>
              </a:rPr>
              <a:t>Performance Economy</a:t>
            </a:r>
            <a:endParaRPr b="0" lang="en-US" sz="2400" spc="-1" strike="noStrike">
              <a:latin typeface="Arial"/>
            </a:endParaRPr>
          </a:p>
        </p:txBody>
      </p:sp>
      <p:pic>
        <p:nvPicPr>
          <p:cNvPr id="295" name="" descr=""/>
          <p:cNvPicPr/>
          <p:nvPr/>
        </p:nvPicPr>
        <p:blipFill>
          <a:blip r:embed="rId1"/>
          <a:stretch/>
        </p:blipFill>
        <p:spPr>
          <a:xfrm>
            <a:off x="2244960" y="1006920"/>
            <a:ext cx="6896160" cy="5162400"/>
          </a:xfrm>
          <a:prstGeom prst="rect">
            <a:avLst/>
          </a:prstGeom>
          <a:ln>
            <a:noFill/>
          </a:ln>
        </p:spPr>
      </p:pic>
      <p:sp>
        <p:nvSpPr>
          <p:cNvPr id="296" name="CustomShape 2"/>
          <p:cNvSpPr/>
          <p:nvPr/>
        </p:nvSpPr>
        <p:spPr>
          <a:xfrm>
            <a:off x="263520" y="6411600"/>
            <a:ext cx="64717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Image adapted from 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7" name="CustomShape 1"/>
          <p:cNvSpPr/>
          <p:nvPr/>
        </p:nvSpPr>
        <p:spPr>
          <a:xfrm>
            <a:off x="335520" y="764640"/>
            <a:ext cx="10744200" cy="4950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Performance Economy – Definition</a:t>
            </a:r>
            <a:endParaRPr b="0" lang="en-US" sz="2400" spc="-1" strike="noStrike">
              <a:latin typeface="Arial"/>
            </a:endParaRPr>
          </a:p>
          <a:p>
            <a:pPr>
              <a:lnSpc>
                <a:spcPct val="100000"/>
              </a:lnSpc>
            </a:pPr>
            <a:endParaRPr b="0" lang="en-US" sz="2400" spc="-1" strike="noStrike">
              <a:latin typeface="Arial"/>
            </a:endParaRPr>
          </a:p>
        </p:txBody>
      </p:sp>
      <p:sp>
        <p:nvSpPr>
          <p:cNvPr id="298" name="CustomShape 2"/>
          <p:cNvSpPr/>
          <p:nvPr/>
        </p:nvSpPr>
        <p:spPr>
          <a:xfrm>
            <a:off x="335520" y="2859120"/>
            <a:ext cx="10575720" cy="147636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oAutofit/>
          </a:bodyPr>
          <a:p>
            <a:pPr marL="360" algn="ctr">
              <a:lnSpc>
                <a:spcPct val="100000"/>
              </a:lnSpc>
              <a:spcBef>
                <a:spcPts val="360"/>
              </a:spcBef>
            </a:pPr>
            <a:r>
              <a:rPr b="0" lang="de-DE" sz="1800" spc="-1" strike="noStrike">
                <a:solidFill>
                  <a:srgbClr val="000000"/>
                </a:solidFill>
                <a:latin typeface="DejaVu Sans"/>
                <a:ea typeface="DejaVu Sans"/>
              </a:rPr>
              <a:t>„</a:t>
            </a:r>
            <a:r>
              <a:rPr b="0" lang="en-US" sz="1800" spc="-1" strike="noStrike">
                <a:solidFill>
                  <a:srgbClr val="000000"/>
                </a:solidFill>
                <a:latin typeface="DejaVu Sans"/>
                <a:ea typeface="DejaVu Sans"/>
              </a:rPr>
              <a:t>The Performance Economy sells results instead of objects. Its economic actors may be manufacturers of durable objects or fleet managers operating them. In both cases, they sell the use of these objects as a service over the longest possible period of time and maximize their profits by exploiting both efficiency and sufficiency solutions. </a:t>
            </a:r>
            <a:r>
              <a:rPr b="0" lang="de-DE" sz="1800" spc="-1" strike="noStrike">
                <a:solidFill>
                  <a:srgbClr val="000000"/>
                </a:solidFill>
                <a:latin typeface="DejaVu Sans"/>
                <a:ea typeface="DejaVu Sans"/>
              </a:rPr>
              <a:t>“</a:t>
            </a:r>
            <a:endParaRPr b="0" lang="en-US" sz="1800" spc="-1" strike="noStrike">
              <a:latin typeface="Arial"/>
            </a:endParaRPr>
          </a:p>
        </p:txBody>
      </p:sp>
      <p:sp>
        <p:nvSpPr>
          <p:cNvPr id="299" name="CustomShape 3"/>
          <p:cNvSpPr/>
          <p:nvPr/>
        </p:nvSpPr>
        <p:spPr>
          <a:xfrm>
            <a:off x="263520" y="6411600"/>
            <a:ext cx="64717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DejaVu Sans"/>
                <a:ea typeface="Roboto"/>
              </a:rPr>
              <a:t>Walter R. Stahel (2019) – </a:t>
            </a:r>
            <a:r>
              <a:rPr b="0" lang="en-US" sz="900" spc="-1" strike="noStrike">
                <a:solidFill>
                  <a:srgbClr val="a6a6a6"/>
                </a:solidFill>
                <a:latin typeface="DejaVu Sans"/>
                <a:ea typeface="Roboto"/>
              </a:rPr>
              <a:t>The Circular Economy: A User’s Guide</a:t>
            </a:r>
            <a:r>
              <a:rPr b="0" lang="de-DE" sz="900" spc="-1" strike="noStrike">
                <a:solidFill>
                  <a:srgbClr val="a6a6a6"/>
                </a:solidFill>
                <a:latin typeface="DejaVu Sans"/>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0" name="CustomShape 1"/>
          <p:cNvSpPr/>
          <p:nvPr/>
        </p:nvSpPr>
        <p:spPr>
          <a:xfrm>
            <a:off x="335520" y="764640"/>
            <a:ext cx="10744200" cy="4950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Performance Economy – Most sustainable CE business model?</a:t>
            </a:r>
            <a:endParaRPr b="0" lang="en-US" sz="2400" spc="-1" strike="noStrike">
              <a:latin typeface="Arial"/>
            </a:endParaRPr>
          </a:p>
          <a:p>
            <a:pPr>
              <a:lnSpc>
                <a:spcPct val="100000"/>
              </a:lnSpc>
            </a:pPr>
            <a:endParaRPr b="0" lang="en-US" sz="2400" spc="-1" strike="noStrike">
              <a:latin typeface="Arial"/>
            </a:endParaRPr>
          </a:p>
        </p:txBody>
      </p:sp>
      <p:sp>
        <p:nvSpPr>
          <p:cNvPr id="301" name="CustomShape 2"/>
          <p:cNvSpPr/>
          <p:nvPr/>
        </p:nvSpPr>
        <p:spPr>
          <a:xfrm>
            <a:off x="263520" y="6411600"/>
            <a:ext cx="64717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DejaVu Sans"/>
                <a:ea typeface="Roboto"/>
              </a:rPr>
              <a:t>Walter R. Stahel (2019) – </a:t>
            </a:r>
            <a:r>
              <a:rPr b="0" lang="en-US" sz="900" spc="-1" strike="noStrike">
                <a:solidFill>
                  <a:srgbClr val="a6a6a6"/>
                </a:solidFill>
                <a:latin typeface="DejaVu Sans"/>
                <a:ea typeface="Roboto"/>
              </a:rPr>
              <a:t>The Circular Economy: A User’s Guide</a:t>
            </a:r>
            <a:r>
              <a:rPr b="0" lang="de-DE" sz="900" spc="-1" strike="noStrike">
                <a:solidFill>
                  <a:srgbClr val="a6a6a6"/>
                </a:solidFill>
                <a:latin typeface="DejaVu Sans"/>
                <a:ea typeface="Roboto"/>
              </a:rPr>
              <a:t>.</a:t>
            </a:r>
            <a:endParaRPr b="0" lang="en-US" sz="900" spc="-1" strike="noStrike">
              <a:latin typeface="Arial"/>
            </a:endParaRPr>
          </a:p>
        </p:txBody>
      </p:sp>
      <p:sp>
        <p:nvSpPr>
          <p:cNvPr id="302" name="CustomShape 3"/>
          <p:cNvSpPr/>
          <p:nvPr/>
        </p:nvSpPr>
        <p:spPr>
          <a:xfrm>
            <a:off x="335520" y="1828800"/>
            <a:ext cx="10744200" cy="4335480"/>
          </a:xfrm>
          <a:prstGeom prst="rect">
            <a:avLst/>
          </a:prstGeom>
          <a:noFill/>
          <a:ln>
            <a:solidFill>
              <a:srgbClr val="ffffff"/>
            </a:solidFill>
          </a:ln>
        </p:spPr>
        <p:style>
          <a:lnRef idx="0"/>
          <a:fillRef idx="0"/>
          <a:effectRef idx="0"/>
          <a:fontRef idx="minor"/>
        </p:style>
        <p:txBody>
          <a:bodyPr lIns="90000" rIns="90000" tIns="45000" bIns="45000">
            <a:noAutofit/>
          </a:bodyPr>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Stahel argues:</a:t>
            </a:r>
            <a:endParaRPr b="0" lang="en-US" sz="1800" spc="-1" strike="noStrike">
              <a:latin typeface="Arial"/>
            </a:endParaRPr>
          </a:p>
          <a:p>
            <a:pPr lvl="1" marL="652320" indent="-191880">
              <a:lnSpc>
                <a:spcPct val="100000"/>
              </a:lnSpc>
              <a:spcBef>
                <a:spcPts val="360"/>
              </a:spcBef>
              <a:buClr>
                <a:srgbClr val="008c4f"/>
              </a:buClr>
              <a:buSzPct val="80000"/>
              <a:buFont typeface="icomoon"/>
              <a:buChar char="—"/>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The Performance Economy of selling goods and molecules as a service, function guarantees or results and performance, is the most sustainable business model of the circular industrial economy because by internalising the costs of product liability, of risk and waste, it offers manufacturers a strong financial incentive to prevent losses and waste.”</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3" name="CustomShape 1"/>
          <p:cNvSpPr/>
          <p:nvPr/>
        </p:nvSpPr>
        <p:spPr>
          <a:xfrm>
            <a:off x="335520" y="764640"/>
            <a:ext cx="10744200" cy="4950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Performance Economy – Most sustainable CE business model?</a:t>
            </a:r>
            <a:endParaRPr b="0" lang="en-US" sz="2400" spc="-1" strike="noStrike">
              <a:latin typeface="Arial"/>
            </a:endParaRPr>
          </a:p>
          <a:p>
            <a:pPr>
              <a:lnSpc>
                <a:spcPct val="100000"/>
              </a:lnSpc>
            </a:pPr>
            <a:endParaRPr b="0" lang="en-US" sz="2400" spc="-1" strike="noStrike">
              <a:latin typeface="Arial"/>
            </a:endParaRPr>
          </a:p>
        </p:txBody>
      </p:sp>
      <p:sp>
        <p:nvSpPr>
          <p:cNvPr id="304" name="CustomShape 2"/>
          <p:cNvSpPr/>
          <p:nvPr/>
        </p:nvSpPr>
        <p:spPr>
          <a:xfrm>
            <a:off x="263520" y="6411600"/>
            <a:ext cx="64717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DejaVu Sans"/>
                <a:ea typeface="Roboto"/>
              </a:rPr>
              <a:t>Walter R. Stahel (2019) – </a:t>
            </a:r>
            <a:r>
              <a:rPr b="0" lang="en-US" sz="900" spc="-1" strike="noStrike">
                <a:solidFill>
                  <a:srgbClr val="a6a6a6"/>
                </a:solidFill>
                <a:latin typeface="DejaVu Sans"/>
                <a:ea typeface="Roboto"/>
              </a:rPr>
              <a:t>The Circular Economy: A User’s Guide</a:t>
            </a:r>
            <a:r>
              <a:rPr b="0" lang="de-DE" sz="900" spc="-1" strike="noStrike">
                <a:solidFill>
                  <a:srgbClr val="a6a6a6"/>
                </a:solidFill>
                <a:latin typeface="DejaVu Sans"/>
                <a:ea typeface="Roboto"/>
              </a:rPr>
              <a:t>.</a:t>
            </a:r>
            <a:endParaRPr b="0" lang="en-US" sz="900" spc="-1" strike="noStrike">
              <a:latin typeface="Arial"/>
            </a:endParaRPr>
          </a:p>
        </p:txBody>
      </p:sp>
      <p:sp>
        <p:nvSpPr>
          <p:cNvPr id="305" name="CustomShape 3"/>
          <p:cNvSpPr/>
          <p:nvPr/>
        </p:nvSpPr>
        <p:spPr>
          <a:xfrm>
            <a:off x="335520" y="1828800"/>
            <a:ext cx="10744200" cy="4335480"/>
          </a:xfrm>
          <a:prstGeom prst="rect">
            <a:avLst/>
          </a:prstGeom>
          <a:noFill/>
          <a:ln>
            <a:solidFill>
              <a:srgbClr val="ffffff"/>
            </a:solidFill>
          </a:ln>
        </p:spPr>
        <p:style>
          <a:lnRef idx="0"/>
          <a:fillRef idx="0"/>
          <a:effectRef idx="0"/>
          <a:fontRef idx="minor"/>
        </p:style>
        <p:txBody>
          <a:bodyPr lIns="90000" rIns="90000" tIns="45000" bIns="45000">
            <a:noAutofit/>
          </a:bodyPr>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Stahel argues:</a:t>
            </a:r>
            <a:endParaRPr b="0" lang="en-US" sz="1800" spc="-1" strike="noStrike">
              <a:latin typeface="Arial"/>
            </a:endParaRPr>
          </a:p>
          <a:p>
            <a:pPr lvl="1" marL="652320" indent="-191880">
              <a:lnSpc>
                <a:spcPct val="100000"/>
              </a:lnSpc>
              <a:spcBef>
                <a:spcPts val="360"/>
              </a:spcBef>
              <a:buClr>
                <a:srgbClr val="008c4f"/>
              </a:buClr>
              <a:buSzPct val="80000"/>
              <a:buFont typeface="icomoon"/>
              <a:buChar char="—"/>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The Performance Economy of selling goods and molecules as a service, function guarantees or results and performance, is the most sustainable business model of the circular industrial economy because by internalising the costs of product liability, of risk and waste, it offers manufacturers a strong financial incentive to prevent losses and waste.”</a:t>
            </a:r>
            <a:endParaRPr b="0" lang="en-US" sz="1800" spc="-1" strike="noStrike">
              <a:latin typeface="Arial"/>
            </a:endParaRPr>
          </a:p>
          <a:p>
            <a:pPr lvl="1" marL="652320" indent="-191880">
              <a:lnSpc>
                <a:spcPct val="100000"/>
              </a:lnSpc>
              <a:spcBef>
                <a:spcPts val="1945"/>
              </a:spcBef>
              <a:buClr>
                <a:srgbClr val="008c4f"/>
              </a:buClr>
              <a:buSzPct val="80000"/>
              <a:buFont typeface="icomoon"/>
              <a:buChar char="—"/>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It maximises the profit potential by exploiting sufficiency, efficiency and systems solutions.”</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6" name="CustomShape 1"/>
          <p:cNvSpPr/>
          <p:nvPr/>
        </p:nvSpPr>
        <p:spPr>
          <a:xfrm>
            <a:off x="335520" y="764640"/>
            <a:ext cx="10744200" cy="4950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Performance Economy – Most sustainable CE business model?</a:t>
            </a:r>
            <a:endParaRPr b="0" lang="en-US" sz="2400" spc="-1" strike="noStrike">
              <a:latin typeface="Arial"/>
            </a:endParaRPr>
          </a:p>
          <a:p>
            <a:pPr>
              <a:lnSpc>
                <a:spcPct val="100000"/>
              </a:lnSpc>
            </a:pPr>
            <a:endParaRPr b="0" lang="en-US" sz="2400" spc="-1" strike="noStrike">
              <a:latin typeface="Arial"/>
            </a:endParaRPr>
          </a:p>
        </p:txBody>
      </p:sp>
      <p:sp>
        <p:nvSpPr>
          <p:cNvPr id="307" name="CustomShape 2"/>
          <p:cNvSpPr/>
          <p:nvPr/>
        </p:nvSpPr>
        <p:spPr>
          <a:xfrm>
            <a:off x="263520" y="6411600"/>
            <a:ext cx="64717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DejaVu Sans"/>
                <a:ea typeface="Roboto"/>
              </a:rPr>
              <a:t>Walter R. Stahel (2019) – </a:t>
            </a:r>
            <a:r>
              <a:rPr b="0" lang="en-US" sz="900" spc="-1" strike="noStrike">
                <a:solidFill>
                  <a:srgbClr val="a6a6a6"/>
                </a:solidFill>
                <a:latin typeface="DejaVu Sans"/>
                <a:ea typeface="Roboto"/>
              </a:rPr>
              <a:t>The Circular Economy: A User’s Guide</a:t>
            </a:r>
            <a:r>
              <a:rPr b="0" lang="de-DE" sz="900" spc="-1" strike="noStrike">
                <a:solidFill>
                  <a:srgbClr val="a6a6a6"/>
                </a:solidFill>
                <a:latin typeface="DejaVu Sans"/>
                <a:ea typeface="Roboto"/>
              </a:rPr>
              <a:t>.</a:t>
            </a:r>
            <a:endParaRPr b="0" lang="en-US" sz="900" spc="-1" strike="noStrike">
              <a:latin typeface="Arial"/>
            </a:endParaRPr>
          </a:p>
        </p:txBody>
      </p:sp>
      <p:sp>
        <p:nvSpPr>
          <p:cNvPr id="308" name="CustomShape 3"/>
          <p:cNvSpPr/>
          <p:nvPr/>
        </p:nvSpPr>
        <p:spPr>
          <a:xfrm>
            <a:off x="335520" y="1828800"/>
            <a:ext cx="10744200" cy="4335480"/>
          </a:xfrm>
          <a:prstGeom prst="rect">
            <a:avLst/>
          </a:prstGeom>
          <a:noFill/>
          <a:ln>
            <a:solidFill>
              <a:srgbClr val="ffffff"/>
            </a:solidFill>
          </a:ln>
        </p:spPr>
        <p:style>
          <a:lnRef idx="0"/>
          <a:fillRef idx="0"/>
          <a:effectRef idx="0"/>
          <a:fontRef idx="minor"/>
        </p:style>
        <p:txBody>
          <a:bodyPr lIns="90000" rIns="90000" tIns="45000" bIns="45000">
            <a:noAutofit/>
          </a:bodyPr>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Stahel argues:</a:t>
            </a:r>
            <a:endParaRPr b="0" lang="en-US" sz="1800" spc="-1" strike="noStrike">
              <a:latin typeface="Arial"/>
            </a:endParaRPr>
          </a:p>
          <a:p>
            <a:pPr lvl="1" marL="652320" indent="-191880">
              <a:lnSpc>
                <a:spcPct val="100000"/>
              </a:lnSpc>
              <a:spcBef>
                <a:spcPts val="360"/>
              </a:spcBef>
              <a:buClr>
                <a:srgbClr val="008c4f"/>
              </a:buClr>
              <a:buSzPct val="80000"/>
              <a:buFont typeface="icomoon"/>
              <a:buChar char="—"/>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The Performance Economy of selling goods and molecules as a service, function guarantees or results and performance, is the most sustainable business model of the circular industrial economy because by internalising the costs of product liability, of risk and waste, it offers manufacturers a strong financial incentive to prevent losses and waste.”</a:t>
            </a:r>
            <a:endParaRPr b="0" lang="en-US" sz="1800" spc="-1" strike="noStrike">
              <a:latin typeface="Arial"/>
            </a:endParaRPr>
          </a:p>
          <a:p>
            <a:pPr lvl="1" marL="652320" indent="-191880">
              <a:lnSpc>
                <a:spcPct val="100000"/>
              </a:lnSpc>
              <a:spcBef>
                <a:spcPts val="1945"/>
              </a:spcBef>
              <a:buClr>
                <a:srgbClr val="008c4f"/>
              </a:buClr>
              <a:buSzPct val="80000"/>
              <a:buFont typeface="icomoon"/>
              <a:buChar char="—"/>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It maximises the profit potential by exploiting sufficiency, efficiency and systems solutions.”</a:t>
            </a:r>
            <a:endParaRPr b="0" lang="en-US" sz="1800" spc="-1" strike="noStrike">
              <a:latin typeface="Arial"/>
            </a:endParaRPr>
          </a:p>
          <a:p>
            <a:pPr lvl="1" marL="652320" indent="-191880">
              <a:lnSpc>
                <a:spcPct val="100000"/>
              </a:lnSpc>
              <a:spcBef>
                <a:spcPts val="1800"/>
              </a:spcBef>
              <a:buClr>
                <a:srgbClr val="008c4f"/>
              </a:buClr>
              <a:buSzPct val="80000"/>
              <a:buFont typeface="icomoon"/>
              <a:buChar char="—"/>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In addition, by maintaining the ownership of objects and embodied resources, it creates long-term corporate and national resource security at low cost.”</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5" name="CustomShape 1"/>
          <p:cNvSpPr/>
          <p:nvPr/>
        </p:nvSpPr>
        <p:spPr>
          <a:xfrm>
            <a:off x="335520" y="764640"/>
            <a:ext cx="10744560" cy="495360"/>
          </a:xfrm>
          <a:prstGeom prst="rect">
            <a:avLst/>
          </a:prstGeom>
          <a:noFill/>
          <a:ln>
            <a:noFill/>
          </a:ln>
        </p:spPr>
        <p:style>
          <a:lnRef idx="0"/>
          <a:fillRef idx="0"/>
          <a:effectRef idx="0"/>
          <a:fontRef idx="minor"/>
        </p:style>
        <p:txBody>
          <a:bodyPr lIns="90000" rIns="90000" tIns="45000" bIns="45000">
            <a:noAutofit/>
          </a:bodyPr>
          <a:p>
            <a:pPr algn="ctr">
              <a:lnSpc>
                <a:spcPct val="100000"/>
              </a:lnSpc>
            </a:pPr>
            <a:r>
              <a:rPr b="1" lang="en-GB" sz="2400" spc="-1" strike="noStrike">
                <a:solidFill>
                  <a:srgbClr val="000000"/>
                </a:solidFill>
                <a:latin typeface="DejaVu Sans"/>
                <a:ea typeface="DejaVu Sans"/>
              </a:rPr>
              <a:t>The Linear (Industrial) Economy</a:t>
            </a:r>
            <a:endParaRPr b="0" lang="en-US" sz="2400" spc="-1" strike="noStrike">
              <a:latin typeface="Arial"/>
            </a:endParaRPr>
          </a:p>
        </p:txBody>
      </p:sp>
      <p:sp>
        <p:nvSpPr>
          <p:cNvPr id="196" name="CustomShape 2"/>
          <p:cNvSpPr/>
          <p:nvPr/>
        </p:nvSpPr>
        <p:spPr>
          <a:xfrm>
            <a:off x="263520" y="6415200"/>
            <a:ext cx="647208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Image adapted from: 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US" sz="900" spc="-1" strike="noStrike">
              <a:latin typeface="Arial"/>
            </a:endParaRPr>
          </a:p>
        </p:txBody>
      </p:sp>
      <p:pic>
        <p:nvPicPr>
          <p:cNvPr id="197" name="" descr=""/>
          <p:cNvPicPr/>
          <p:nvPr/>
        </p:nvPicPr>
        <p:blipFill>
          <a:blip r:embed="rId1"/>
          <a:stretch/>
        </p:blipFill>
        <p:spPr>
          <a:xfrm>
            <a:off x="343800" y="1749240"/>
            <a:ext cx="11308680" cy="3734280"/>
          </a:xfrm>
          <a:prstGeom prst="rect">
            <a:avLst/>
          </a:prstGeom>
          <a:ln>
            <a:noFill/>
          </a:ln>
        </p:spPr>
      </p:pic>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9" name="CustomShape 1"/>
          <p:cNvSpPr/>
          <p:nvPr/>
        </p:nvSpPr>
        <p:spPr>
          <a:xfrm>
            <a:off x="335520" y="764640"/>
            <a:ext cx="10744200" cy="4950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Situating the LIE, the CIE and the PE</a:t>
            </a:r>
            <a:endParaRPr b="0" lang="en-US" sz="2400" spc="-1" strike="noStrike">
              <a:latin typeface="Arial"/>
            </a:endParaRPr>
          </a:p>
          <a:p>
            <a:pPr>
              <a:lnSpc>
                <a:spcPct val="100000"/>
              </a:lnSpc>
            </a:pPr>
            <a:endParaRPr b="0" lang="en-US" sz="2400" spc="-1" strike="noStrike">
              <a:latin typeface="Arial"/>
            </a:endParaRPr>
          </a:p>
        </p:txBody>
      </p:sp>
      <p:sp>
        <p:nvSpPr>
          <p:cNvPr id="310" name="CustomShape 2"/>
          <p:cNvSpPr/>
          <p:nvPr/>
        </p:nvSpPr>
        <p:spPr>
          <a:xfrm>
            <a:off x="263520" y="6411600"/>
            <a:ext cx="64717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US" sz="900" spc="-1" strike="noStrike">
              <a:latin typeface="Arial"/>
            </a:endParaRPr>
          </a:p>
        </p:txBody>
      </p:sp>
      <p:sp>
        <p:nvSpPr>
          <p:cNvPr id="311" name="CustomShape 3"/>
          <p:cNvSpPr/>
          <p:nvPr/>
        </p:nvSpPr>
        <p:spPr>
          <a:xfrm>
            <a:off x="335520" y="1571400"/>
            <a:ext cx="4240080" cy="4728600"/>
          </a:xfrm>
          <a:prstGeom prst="rect">
            <a:avLst/>
          </a:prstGeom>
          <a:noFill/>
          <a:ln>
            <a:solidFill>
              <a:srgbClr val="ffffff"/>
            </a:solidFill>
          </a:ln>
        </p:spPr>
        <p:style>
          <a:lnRef idx="0"/>
          <a:fillRef idx="0"/>
          <a:effectRef idx="0"/>
          <a:fontRef idx="minor"/>
        </p:style>
        <p:txBody>
          <a:bodyPr lIns="90000" rIns="90000" tIns="45000" bIns="45000">
            <a:noAutofit/>
          </a:bodyPr>
          <a:p>
            <a:pPr marL="195120" indent="-19188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Circle:</a:t>
            </a:r>
            <a:r>
              <a:rPr b="0" lang="en-US" sz="1800" spc="-1" strike="noStrike">
                <a:solidFill>
                  <a:srgbClr val="000000"/>
                </a:solidFill>
                <a:latin typeface="DejaVu Sans"/>
                <a:ea typeface="DejaVu Sans"/>
              </a:rPr>
              <a:t> Managing the utilisation or use phase of stocks of manufactured objects and their components, by maintaining the value and quality of infrastructure, buildings, investment goods, equipment and durable consumer goods in a local or regional economy </a:t>
            </a:r>
            <a:endParaRPr b="0" lang="en-US" sz="1800" spc="-1" strike="noStrike">
              <a:latin typeface="Arial"/>
            </a:endParaRPr>
          </a:p>
          <a:p>
            <a:pPr>
              <a:lnSpc>
                <a:spcPct val="100000"/>
              </a:lnSpc>
              <a:spcBef>
                <a:spcPts val="360"/>
              </a:spcBef>
            </a:pPr>
            <a:endParaRPr b="0" lang="en-US" sz="1800" spc="-1" strike="noStrike">
              <a:latin typeface="Arial"/>
            </a:endParaRPr>
          </a:p>
          <a:p>
            <a:pPr marL="360">
              <a:lnSpc>
                <a:spcPct val="100000"/>
              </a:lnSpc>
              <a:spcBef>
                <a:spcPts val="360"/>
              </a:spcBef>
            </a:pPr>
            <a:r>
              <a:rPr b="0" lang="en-US" sz="1800" spc="-1" strike="noStrike">
                <a:solidFill>
                  <a:srgbClr val="ffffff"/>
                </a:solidFill>
                <a:latin typeface="DejaVu Sans"/>
                <a:ea typeface="DejaVu Sans"/>
              </a:rPr>
              <a:t>Small square: Local use-focused PE</a:t>
            </a:r>
            <a:endParaRPr b="0" lang="en-US" sz="1800" spc="-1" strike="noStrike">
              <a:latin typeface="Arial"/>
            </a:endParaRPr>
          </a:p>
          <a:p>
            <a:pPr marL="360">
              <a:lnSpc>
                <a:spcPct val="100000"/>
              </a:lnSpc>
              <a:spcBef>
                <a:spcPts val="360"/>
              </a:spcBef>
            </a:pPr>
            <a:endParaRPr b="0" lang="en-US" sz="1800" spc="-1" strike="noStrike">
              <a:latin typeface="Arial"/>
            </a:endParaRPr>
          </a:p>
          <a:p>
            <a:pPr marL="360">
              <a:lnSpc>
                <a:spcPct val="100000"/>
              </a:lnSpc>
              <a:spcBef>
                <a:spcPts val="360"/>
              </a:spcBef>
            </a:pPr>
            <a:r>
              <a:rPr b="0" lang="en-US" sz="1800" spc="-1" strike="noStrike">
                <a:solidFill>
                  <a:srgbClr val="ffffff"/>
                </a:solidFill>
                <a:latin typeface="DejaVu Sans"/>
                <a:ea typeface="DejaVu Sans"/>
              </a:rPr>
              <a:t>Big square: Flows of used materials returning to the raw material producer to recover molecules and atoms in a globalised economy </a:t>
            </a:r>
            <a:endParaRPr b="0" lang="en-US" sz="1800" spc="-1" strike="noStrike">
              <a:latin typeface="Arial"/>
            </a:endParaRPr>
          </a:p>
        </p:txBody>
      </p:sp>
      <p:pic>
        <p:nvPicPr>
          <p:cNvPr id="312" name="" descr=""/>
          <p:cNvPicPr/>
          <p:nvPr/>
        </p:nvPicPr>
        <p:blipFill>
          <a:blip r:embed="rId1"/>
          <a:stretch/>
        </p:blipFill>
        <p:spPr>
          <a:xfrm>
            <a:off x="4173120" y="703800"/>
            <a:ext cx="7423200" cy="5056920"/>
          </a:xfrm>
          <a:prstGeom prst="rect">
            <a:avLst/>
          </a:prstGeom>
          <a:ln>
            <a:noFill/>
          </a:ln>
        </p:spPr>
      </p:pic>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3" name="CustomShape 1"/>
          <p:cNvSpPr/>
          <p:nvPr/>
        </p:nvSpPr>
        <p:spPr>
          <a:xfrm>
            <a:off x="335520" y="764640"/>
            <a:ext cx="10744200" cy="4950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Situating the LIE, the CIE and the PE</a:t>
            </a:r>
            <a:endParaRPr b="0" lang="en-US" sz="2400" spc="-1" strike="noStrike">
              <a:latin typeface="Arial"/>
            </a:endParaRPr>
          </a:p>
          <a:p>
            <a:pPr>
              <a:lnSpc>
                <a:spcPct val="100000"/>
              </a:lnSpc>
            </a:pPr>
            <a:endParaRPr b="0" lang="en-US" sz="2400" spc="-1" strike="noStrike">
              <a:latin typeface="Arial"/>
            </a:endParaRPr>
          </a:p>
        </p:txBody>
      </p:sp>
      <p:sp>
        <p:nvSpPr>
          <p:cNvPr id="314" name="CustomShape 2"/>
          <p:cNvSpPr/>
          <p:nvPr/>
        </p:nvSpPr>
        <p:spPr>
          <a:xfrm>
            <a:off x="263520" y="6411600"/>
            <a:ext cx="64717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US" sz="900" spc="-1" strike="noStrike">
              <a:latin typeface="Arial"/>
            </a:endParaRPr>
          </a:p>
        </p:txBody>
      </p:sp>
      <p:sp>
        <p:nvSpPr>
          <p:cNvPr id="315" name="CustomShape 3"/>
          <p:cNvSpPr/>
          <p:nvPr/>
        </p:nvSpPr>
        <p:spPr>
          <a:xfrm>
            <a:off x="335520" y="1571400"/>
            <a:ext cx="4240080" cy="4728600"/>
          </a:xfrm>
          <a:prstGeom prst="rect">
            <a:avLst/>
          </a:prstGeom>
          <a:noFill/>
          <a:ln>
            <a:solidFill>
              <a:srgbClr val="ffffff"/>
            </a:solidFill>
          </a:ln>
        </p:spPr>
        <p:style>
          <a:lnRef idx="0"/>
          <a:fillRef idx="0"/>
          <a:effectRef idx="0"/>
          <a:fontRef idx="minor"/>
        </p:style>
        <p:txBody>
          <a:bodyPr lIns="90000" rIns="90000" tIns="45000" bIns="45000">
            <a:noAutofit/>
          </a:bodyPr>
          <a:p>
            <a:pPr marL="195120" indent="-19188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Circle:</a:t>
            </a:r>
            <a:r>
              <a:rPr b="0" lang="en-US" sz="1800" spc="-1" strike="noStrike">
                <a:solidFill>
                  <a:srgbClr val="000000"/>
                </a:solidFill>
                <a:latin typeface="DejaVu Sans"/>
                <a:ea typeface="DejaVu Sans"/>
              </a:rPr>
              <a:t> Managing the utilisation or use phase of stocks of manufactured objects and their components, by maintaining the value and quality of infrastructure, buildings, investment goods, equipment and durable consumer goods in a local or regional economy </a:t>
            </a:r>
            <a:endParaRPr b="0" lang="en-US" sz="1800" spc="-1" strike="noStrike">
              <a:latin typeface="Arial"/>
            </a:endParaRPr>
          </a:p>
          <a:p>
            <a:pPr marL="195120" indent="-191880">
              <a:lnSpc>
                <a:spcPct val="100000"/>
              </a:lnSpc>
              <a:spcBef>
                <a:spcPts val="649"/>
              </a:spcBef>
              <a:buClr>
                <a:srgbClr val="008c4f"/>
              </a:buClr>
              <a:buSzPct val="115000"/>
              <a:buFont typeface="Wingdings" charset="2"/>
              <a:buChar char=""/>
            </a:pPr>
            <a:r>
              <a:rPr b="1" lang="en-US" sz="1800" spc="-1" strike="noStrike">
                <a:solidFill>
                  <a:srgbClr val="000000"/>
                </a:solidFill>
                <a:latin typeface="DejaVu Sans"/>
                <a:ea typeface="DejaVu Sans"/>
              </a:rPr>
              <a:t>Small square: </a:t>
            </a:r>
            <a:r>
              <a:rPr b="0" lang="en-US" sz="1800" spc="-1" strike="noStrike">
                <a:solidFill>
                  <a:srgbClr val="000000"/>
                </a:solidFill>
                <a:latin typeface="DejaVu Sans"/>
                <a:ea typeface="DejaVu Sans"/>
              </a:rPr>
              <a:t>Local use-focused PE</a:t>
            </a:r>
            <a:endParaRPr b="0" lang="en-US" sz="1800" spc="-1" strike="noStrike">
              <a:latin typeface="Arial"/>
            </a:endParaRPr>
          </a:p>
          <a:p>
            <a:pPr>
              <a:lnSpc>
                <a:spcPct val="100000"/>
              </a:lnSpc>
              <a:spcBef>
                <a:spcPts val="360"/>
              </a:spcBef>
            </a:pPr>
            <a:endParaRPr b="0" lang="en-US" sz="1800" spc="-1" strike="noStrike">
              <a:latin typeface="Arial"/>
            </a:endParaRPr>
          </a:p>
          <a:p>
            <a:pPr marL="360">
              <a:lnSpc>
                <a:spcPct val="100000"/>
              </a:lnSpc>
              <a:spcBef>
                <a:spcPts val="360"/>
              </a:spcBef>
            </a:pPr>
            <a:r>
              <a:rPr b="0" lang="en-US" sz="1800" spc="-1" strike="noStrike">
                <a:solidFill>
                  <a:srgbClr val="ffffff"/>
                </a:solidFill>
                <a:latin typeface="DejaVu Sans"/>
                <a:ea typeface="DejaVu Sans"/>
              </a:rPr>
              <a:t>Big square: Flows of used materials returning to the raw material producer to recover molecules and atoms in a globalised economy </a:t>
            </a:r>
            <a:endParaRPr b="0" lang="en-US" sz="1800" spc="-1" strike="noStrike">
              <a:latin typeface="Arial"/>
            </a:endParaRPr>
          </a:p>
        </p:txBody>
      </p:sp>
      <p:pic>
        <p:nvPicPr>
          <p:cNvPr id="316" name="" descr=""/>
          <p:cNvPicPr/>
          <p:nvPr/>
        </p:nvPicPr>
        <p:blipFill>
          <a:blip r:embed="rId1"/>
          <a:stretch/>
        </p:blipFill>
        <p:spPr>
          <a:xfrm>
            <a:off x="4173120" y="704160"/>
            <a:ext cx="7423200" cy="5056920"/>
          </a:xfrm>
          <a:prstGeom prst="rect">
            <a:avLst/>
          </a:prstGeom>
          <a:ln>
            <a:noFill/>
          </a:ln>
        </p:spPr>
      </p:pic>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7" name="CustomShape 1"/>
          <p:cNvSpPr/>
          <p:nvPr/>
        </p:nvSpPr>
        <p:spPr>
          <a:xfrm>
            <a:off x="335520" y="764640"/>
            <a:ext cx="10744200" cy="4950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Situating the LIE, the CIE and the PE</a:t>
            </a:r>
            <a:endParaRPr b="0" lang="en-US" sz="2400" spc="-1" strike="noStrike">
              <a:latin typeface="Arial"/>
            </a:endParaRPr>
          </a:p>
          <a:p>
            <a:pPr>
              <a:lnSpc>
                <a:spcPct val="100000"/>
              </a:lnSpc>
            </a:pPr>
            <a:endParaRPr b="0" lang="en-US" sz="2400" spc="-1" strike="noStrike">
              <a:latin typeface="Arial"/>
            </a:endParaRPr>
          </a:p>
        </p:txBody>
      </p:sp>
      <p:sp>
        <p:nvSpPr>
          <p:cNvPr id="318" name="CustomShape 2"/>
          <p:cNvSpPr/>
          <p:nvPr/>
        </p:nvSpPr>
        <p:spPr>
          <a:xfrm>
            <a:off x="263520" y="6411600"/>
            <a:ext cx="64717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US" sz="900" spc="-1" strike="noStrike">
              <a:latin typeface="Arial"/>
            </a:endParaRPr>
          </a:p>
        </p:txBody>
      </p:sp>
      <p:sp>
        <p:nvSpPr>
          <p:cNvPr id="319" name="CustomShape 3"/>
          <p:cNvSpPr/>
          <p:nvPr/>
        </p:nvSpPr>
        <p:spPr>
          <a:xfrm>
            <a:off x="335520" y="1571400"/>
            <a:ext cx="4240080" cy="4728600"/>
          </a:xfrm>
          <a:prstGeom prst="rect">
            <a:avLst/>
          </a:prstGeom>
          <a:noFill/>
          <a:ln>
            <a:solidFill>
              <a:srgbClr val="ffffff"/>
            </a:solidFill>
          </a:ln>
        </p:spPr>
        <p:style>
          <a:lnRef idx="0"/>
          <a:fillRef idx="0"/>
          <a:effectRef idx="0"/>
          <a:fontRef idx="minor"/>
        </p:style>
        <p:txBody>
          <a:bodyPr lIns="90000" rIns="90000" tIns="45000" bIns="45000">
            <a:noAutofit/>
          </a:bodyPr>
          <a:p>
            <a:pPr marL="195120" indent="-19188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Circle:</a:t>
            </a:r>
            <a:r>
              <a:rPr b="0" lang="en-US" sz="1800" spc="-1" strike="noStrike">
                <a:solidFill>
                  <a:srgbClr val="000000"/>
                </a:solidFill>
                <a:latin typeface="DejaVu Sans"/>
                <a:ea typeface="DejaVu Sans"/>
              </a:rPr>
              <a:t> Managing the utilisation or use phase of stocks of manufactured objects and their components, by maintaining the value and quality of infrastructure, buildings, investment goods, equipment and durable consumer goods in a local or regional economy </a:t>
            </a:r>
            <a:endParaRPr b="0" lang="en-US" sz="1800" spc="-1" strike="noStrike">
              <a:latin typeface="Arial"/>
            </a:endParaRPr>
          </a:p>
          <a:p>
            <a:pPr marL="195120" indent="-191880">
              <a:lnSpc>
                <a:spcPct val="100000"/>
              </a:lnSpc>
              <a:spcBef>
                <a:spcPts val="649"/>
              </a:spcBef>
              <a:buClr>
                <a:srgbClr val="008c4f"/>
              </a:buClr>
              <a:buSzPct val="115000"/>
              <a:buFont typeface="Wingdings" charset="2"/>
              <a:buChar char=""/>
            </a:pPr>
            <a:r>
              <a:rPr b="1" lang="en-US" sz="1800" spc="-1" strike="noStrike">
                <a:solidFill>
                  <a:srgbClr val="000000"/>
                </a:solidFill>
                <a:latin typeface="DejaVu Sans"/>
                <a:ea typeface="DejaVu Sans"/>
              </a:rPr>
              <a:t>Small square: </a:t>
            </a:r>
            <a:r>
              <a:rPr b="0" lang="en-US" sz="1800" spc="-1" strike="noStrike">
                <a:solidFill>
                  <a:srgbClr val="000000"/>
                </a:solidFill>
                <a:latin typeface="DejaVu Sans"/>
                <a:ea typeface="DejaVu Sans"/>
              </a:rPr>
              <a:t>Local use-focused PE</a:t>
            </a:r>
            <a:endParaRPr b="0" lang="en-US" sz="1800" spc="-1" strike="noStrike">
              <a:latin typeface="Arial"/>
            </a:endParaRPr>
          </a:p>
          <a:p>
            <a:pPr marL="195120" indent="-191880">
              <a:lnSpc>
                <a:spcPct val="100000"/>
              </a:lnSpc>
              <a:spcBef>
                <a:spcPts val="649"/>
              </a:spcBef>
              <a:buClr>
                <a:srgbClr val="008c4f"/>
              </a:buClr>
              <a:buSzPct val="115000"/>
              <a:buFont typeface="Wingdings" charset="2"/>
              <a:buChar char=""/>
            </a:pPr>
            <a:r>
              <a:rPr b="1" lang="en-US" sz="1800" spc="-1" strike="noStrike">
                <a:solidFill>
                  <a:srgbClr val="000000"/>
                </a:solidFill>
                <a:latin typeface="DejaVu Sans"/>
                <a:ea typeface="DejaVu Sans"/>
              </a:rPr>
              <a:t>Big square: </a:t>
            </a:r>
            <a:r>
              <a:rPr b="0" lang="en-US" sz="1800" spc="-1" strike="noStrike">
                <a:solidFill>
                  <a:srgbClr val="000000"/>
                </a:solidFill>
                <a:latin typeface="DejaVu Sans"/>
                <a:ea typeface="DejaVu Sans"/>
              </a:rPr>
              <a:t>Flows of used materials returning to the raw material producer to recover molecules and atoms in a globalised economy </a:t>
            </a:r>
            <a:endParaRPr b="0" lang="en-US" sz="1800" spc="-1" strike="noStrike">
              <a:latin typeface="Arial"/>
            </a:endParaRPr>
          </a:p>
        </p:txBody>
      </p:sp>
      <p:pic>
        <p:nvPicPr>
          <p:cNvPr id="320" name="" descr=""/>
          <p:cNvPicPr/>
          <p:nvPr/>
        </p:nvPicPr>
        <p:blipFill>
          <a:blip r:embed="rId1"/>
          <a:stretch/>
        </p:blipFill>
        <p:spPr>
          <a:xfrm>
            <a:off x="4173120" y="704160"/>
            <a:ext cx="7423200" cy="5056920"/>
          </a:xfrm>
          <a:prstGeom prst="rect">
            <a:avLst/>
          </a:prstGeom>
          <a:ln>
            <a:noFill/>
          </a:ln>
        </p:spPr>
      </p:pic>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1" name="CustomShape 1"/>
          <p:cNvSpPr/>
          <p:nvPr/>
        </p:nvSpPr>
        <p:spPr>
          <a:xfrm>
            <a:off x="335520" y="4406760"/>
            <a:ext cx="10744200" cy="13532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3000" spc="-1" strike="noStrike" cap="all">
                <a:solidFill>
                  <a:srgbClr val="008c4f"/>
                </a:solidFill>
                <a:latin typeface="DejaVu Sans"/>
                <a:ea typeface="DejaVu Sans"/>
              </a:rPr>
              <a:t>Example 1 – Foodsharing</a:t>
            </a:r>
            <a:endParaRPr b="0" lang="en-US" sz="3000" spc="-1" strike="noStrike">
              <a:latin typeface="Arial"/>
            </a:endParaRPr>
          </a:p>
        </p:txBody>
      </p:sp>
      <p:sp>
        <p:nvSpPr>
          <p:cNvPr id="322" name="CustomShape 2"/>
          <p:cNvSpPr/>
          <p:nvPr/>
        </p:nvSpPr>
        <p:spPr>
          <a:xfrm>
            <a:off x="335520" y="2906640"/>
            <a:ext cx="10744200" cy="149112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3" name="CustomShape 1"/>
          <p:cNvSpPr/>
          <p:nvPr/>
        </p:nvSpPr>
        <p:spPr>
          <a:xfrm>
            <a:off x="335520" y="764640"/>
            <a:ext cx="10741320" cy="4921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The Problem</a:t>
            </a:r>
            <a:endParaRPr b="0" lang="en-US" sz="2400" spc="-1" strike="noStrike">
              <a:latin typeface="Arial"/>
            </a:endParaRPr>
          </a:p>
        </p:txBody>
      </p:sp>
      <p:sp>
        <p:nvSpPr>
          <p:cNvPr id="324" name="CustomShape 2"/>
          <p:cNvSpPr/>
          <p:nvPr/>
        </p:nvSpPr>
        <p:spPr>
          <a:xfrm>
            <a:off x="432720" y="1148040"/>
            <a:ext cx="10350360" cy="4910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Food Waste – Overview (2015) </a:t>
            </a:r>
            <a:endParaRPr b="0" lang="en-US" sz="2200" spc="-1" strike="noStrike">
              <a:latin typeface="Arial"/>
            </a:endParaRPr>
          </a:p>
        </p:txBody>
      </p:sp>
      <p:sp>
        <p:nvSpPr>
          <p:cNvPr id="325" name="CustomShape 3"/>
          <p:cNvSpPr/>
          <p:nvPr/>
        </p:nvSpPr>
        <p:spPr>
          <a:xfrm>
            <a:off x="335520" y="1268280"/>
            <a:ext cx="10741320" cy="50288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5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1.3 billion tons of the world's food ends up in the trash every year.</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In Germany alone, 12 million tons of food are wasted every year → per capita: 75kg/year</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Private households → 6.7 million tons (52%)</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Processing → 2.2 million tons (18%)</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Out-of-home-consumption → 1.7 million tons (14%)</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Primary production → 1.4 million tons (12%)</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Retail → 0.5 million tons (4%)</a:t>
            </a:r>
            <a:endParaRPr b="0" lang="en-US" sz="1800" spc="-1" strike="noStrike">
              <a:latin typeface="Arial"/>
            </a:endParaRPr>
          </a:p>
        </p:txBody>
      </p:sp>
      <p:sp>
        <p:nvSpPr>
          <p:cNvPr id="326" name="CustomShape 4"/>
          <p:cNvSpPr/>
          <p:nvPr/>
        </p:nvSpPr>
        <p:spPr>
          <a:xfrm>
            <a:off x="263520" y="6173280"/>
            <a:ext cx="10521720" cy="5011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1.) BMEL (2021) – Lebensmittelabfälle in Deutschland: Aktelle Studie über Höhe der Lebensmittelabfälle nach Sektoren – https://www.bmel.de/DE/themen/ernaehrung/lebensmittelverschwendung/studie-lebensmittelabfaelle-deutschland.html</a:t>
            </a:r>
            <a:endParaRPr b="0" lang="en-US" sz="900" spc="-1" strike="noStrike">
              <a:latin typeface="Arial"/>
            </a:endParaRPr>
          </a:p>
          <a:p>
            <a:pPr>
              <a:lnSpc>
                <a:spcPct val="100000"/>
              </a:lnSpc>
            </a:pPr>
            <a:r>
              <a:rPr b="0" lang="en-US" sz="900" spc="-1" strike="noStrike">
                <a:solidFill>
                  <a:srgbClr val="a6a6a6"/>
                </a:solidFill>
                <a:latin typeface="Roboto"/>
                <a:ea typeface="Roboto"/>
              </a:rPr>
              <a:t>2.) Lebensmittelabfälle in Deutschland – Baseline 2015 (2019) – https://www.thuenen.de/media/publikationen/thuenen-report/Thuenen_Report_71.pdf</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7" name="CustomShape 1"/>
          <p:cNvSpPr/>
          <p:nvPr/>
        </p:nvSpPr>
        <p:spPr>
          <a:xfrm>
            <a:off x="335520" y="764640"/>
            <a:ext cx="10743480" cy="4942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Question 1 </a:t>
            </a:r>
            <a:endParaRPr b="0" lang="en-US" sz="2400" spc="-1" strike="noStrike">
              <a:latin typeface="Arial"/>
            </a:endParaRPr>
          </a:p>
        </p:txBody>
      </p:sp>
      <p:sp>
        <p:nvSpPr>
          <p:cNvPr id="328" name="CustomShape 2"/>
          <p:cNvSpPr/>
          <p:nvPr/>
        </p:nvSpPr>
        <p:spPr>
          <a:xfrm>
            <a:off x="335520" y="1268280"/>
            <a:ext cx="10743480" cy="503100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DejaVu Sans"/>
            </a:endParaRPr>
          </a:p>
          <a:p>
            <a:pPr marL="195120" indent="-1861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What percentage of the food </a:t>
            </a:r>
            <a:r>
              <a:rPr b="0" lang="en-US" sz="1800" spc="-1" strike="noStrike" u="sng">
                <a:solidFill>
                  <a:srgbClr val="000000"/>
                </a:solidFill>
                <a:uFillTx/>
                <a:latin typeface="DejaVu Sans"/>
                <a:ea typeface="DejaVu Sans"/>
              </a:rPr>
              <a:t>you</a:t>
            </a:r>
            <a:r>
              <a:rPr b="0" lang="en-US" sz="1800" spc="-1" strike="noStrike">
                <a:solidFill>
                  <a:srgbClr val="000000"/>
                </a:solidFill>
                <a:latin typeface="DejaVu Sans"/>
                <a:ea typeface="DejaVu Sans"/>
              </a:rPr>
              <a:t> purchase is ending up in your trash bin?</a:t>
            </a:r>
            <a:endParaRPr b="0" lang="en-US" sz="1800" spc="-1" strike="noStrike">
              <a:latin typeface="DejaVu Sans"/>
            </a:endParaRPr>
          </a:p>
          <a:p>
            <a:pPr lvl="1" marL="432000" indent="-2160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A: 0% – 10%</a:t>
            </a:r>
            <a:endParaRPr b="0" lang="en-US" sz="1800" spc="-1" strike="noStrike">
              <a:latin typeface="DejaVu Sans"/>
            </a:endParaRPr>
          </a:p>
          <a:p>
            <a:pPr lvl="1" marL="432000" indent="-2160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B: 10% – 25%</a:t>
            </a:r>
            <a:endParaRPr b="0" lang="en-US" sz="1800" spc="-1" strike="noStrike">
              <a:latin typeface="DejaVu Sans"/>
            </a:endParaRPr>
          </a:p>
          <a:p>
            <a:pPr lvl="1" marL="432000" indent="-2160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C: 25% – 40%</a:t>
            </a:r>
            <a:endParaRPr b="0" lang="en-US" sz="1800" spc="-1" strike="noStrike">
              <a:latin typeface="DejaVu Sans"/>
            </a:endParaRPr>
          </a:p>
          <a:p>
            <a:pPr lvl="1" marL="432000" indent="-2160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 40% – 50% </a:t>
            </a:r>
            <a:endParaRPr b="0" lang="en-US" sz="1800" spc="-1" strike="noStrike">
              <a:latin typeface="DejaVu Sans"/>
            </a:endParaRPr>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9" name="CustomShape 1"/>
          <p:cNvSpPr/>
          <p:nvPr/>
        </p:nvSpPr>
        <p:spPr>
          <a:xfrm>
            <a:off x="335520" y="764640"/>
            <a:ext cx="10741320" cy="4921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The Problem</a:t>
            </a:r>
            <a:endParaRPr b="0" lang="en-US" sz="2400" spc="-1" strike="noStrike">
              <a:latin typeface="Arial"/>
            </a:endParaRPr>
          </a:p>
        </p:txBody>
      </p:sp>
      <p:sp>
        <p:nvSpPr>
          <p:cNvPr id="330" name="CustomShape 2"/>
          <p:cNvSpPr/>
          <p:nvPr/>
        </p:nvSpPr>
        <p:spPr>
          <a:xfrm>
            <a:off x="432720" y="1148040"/>
            <a:ext cx="10350360" cy="4910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Food Waste – Overview (2015) </a:t>
            </a:r>
            <a:endParaRPr b="0" lang="en-US" sz="2200" spc="-1" strike="noStrike">
              <a:latin typeface="Arial"/>
            </a:endParaRPr>
          </a:p>
        </p:txBody>
      </p:sp>
      <p:sp>
        <p:nvSpPr>
          <p:cNvPr id="331" name="CustomShape 3"/>
          <p:cNvSpPr/>
          <p:nvPr/>
        </p:nvSpPr>
        <p:spPr>
          <a:xfrm>
            <a:off x="335520" y="1268280"/>
            <a:ext cx="10741320" cy="50288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5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1.3 billion tons of the world's food ends up in the trash every year.</a:t>
            </a:r>
            <a:endParaRPr b="0" lang="en-US" sz="1800" spc="-1" strike="noStrike">
              <a:latin typeface="Arial"/>
            </a:endParaRPr>
          </a:p>
          <a:p>
            <a:pPr marL="195120" indent="-185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In Germany alone, 12 million tons of food are wasted every year → per capita: 75kg/year</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Private households → 6.7 million tons (52%)</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Processing → 2.2 million tons (18%)</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Out-of-home-consumption → 1.7 million tons (14%)</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Primary production → 1.4 million tons (12%)</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Retail → 0.5 million tons (4%)</a:t>
            </a:r>
            <a:endParaRPr b="0" lang="en-US" sz="1800" spc="-1" strike="noStrike">
              <a:latin typeface="Arial"/>
            </a:endParaRPr>
          </a:p>
        </p:txBody>
      </p:sp>
      <p:sp>
        <p:nvSpPr>
          <p:cNvPr id="332" name="CustomShape 4"/>
          <p:cNvSpPr/>
          <p:nvPr/>
        </p:nvSpPr>
        <p:spPr>
          <a:xfrm>
            <a:off x="263520" y="6173280"/>
            <a:ext cx="10521720" cy="5011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1.) BMEL (2021) – Lebensmittelabfälle in Deutschland: Aktelle Studie über Höhe der Lebensmittelabfälle nach Sektoren – https://www.bmel.de/DE/themen/ernaehrung/lebensmittelverschwendung/studie-lebensmittelabfaelle-deutschland.html</a:t>
            </a:r>
            <a:endParaRPr b="0" lang="en-US" sz="900" spc="-1" strike="noStrike">
              <a:latin typeface="Arial"/>
            </a:endParaRPr>
          </a:p>
          <a:p>
            <a:pPr>
              <a:lnSpc>
                <a:spcPct val="100000"/>
              </a:lnSpc>
            </a:pPr>
            <a:r>
              <a:rPr b="0" lang="en-US" sz="900" spc="-1" strike="noStrike">
                <a:solidFill>
                  <a:srgbClr val="a6a6a6"/>
                </a:solidFill>
                <a:latin typeface="Roboto"/>
                <a:ea typeface="Roboto"/>
              </a:rPr>
              <a:t>2.) Lebensmittelabfälle in Deutschland – Baseline 2015 (2019) – https://www.thuenen.de/media/publikationen/thuenen-report/Thuenen_Report_71.pdf</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3" name="CustomShape 1"/>
          <p:cNvSpPr/>
          <p:nvPr/>
        </p:nvSpPr>
        <p:spPr>
          <a:xfrm>
            <a:off x="335520" y="764640"/>
            <a:ext cx="10741320" cy="4921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The Problem</a:t>
            </a:r>
            <a:endParaRPr b="0" lang="en-US" sz="2400" spc="-1" strike="noStrike">
              <a:latin typeface="Arial"/>
            </a:endParaRPr>
          </a:p>
        </p:txBody>
      </p:sp>
      <p:sp>
        <p:nvSpPr>
          <p:cNvPr id="334" name="CustomShape 2"/>
          <p:cNvSpPr/>
          <p:nvPr/>
        </p:nvSpPr>
        <p:spPr>
          <a:xfrm>
            <a:off x="432720" y="1148040"/>
            <a:ext cx="10350360" cy="4910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Food Waste – Overview (2015) </a:t>
            </a:r>
            <a:endParaRPr b="0" lang="en-US" sz="2200" spc="-1" strike="noStrike">
              <a:latin typeface="Arial"/>
            </a:endParaRPr>
          </a:p>
        </p:txBody>
      </p:sp>
      <p:sp>
        <p:nvSpPr>
          <p:cNvPr id="335" name="CustomShape 3"/>
          <p:cNvSpPr/>
          <p:nvPr/>
        </p:nvSpPr>
        <p:spPr>
          <a:xfrm>
            <a:off x="335520" y="1268280"/>
            <a:ext cx="10741320" cy="50288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5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1.3 billion tons of the world's food ends up in the trash every year.</a:t>
            </a:r>
            <a:endParaRPr b="0" lang="en-US" sz="1800" spc="-1" strike="noStrike">
              <a:latin typeface="Arial"/>
            </a:endParaRPr>
          </a:p>
          <a:p>
            <a:pPr marL="195120" indent="-185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In Germany alone, 12 million tons of food are wasted every year → per capita: 75kg/year</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1" lang="en-US" sz="1800" spc="-1" strike="noStrike">
                <a:solidFill>
                  <a:srgbClr val="000000"/>
                </a:solidFill>
                <a:latin typeface="DejaVu Sans"/>
                <a:ea typeface="DejaVu Sans"/>
              </a:rPr>
              <a:t>Private households → 6.7 million tons (52%)</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Processing → 2.2 million tons (18%)</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Out-of-home-consumption → 1.7 million tons (14%)</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Primary production → 1.4 million tons (12%)</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1" lang="en-US" sz="1800" spc="-1" strike="noStrike">
                <a:solidFill>
                  <a:srgbClr val="000000"/>
                </a:solidFill>
                <a:latin typeface="DejaVu Sans"/>
                <a:ea typeface="DejaVu Sans"/>
              </a:rPr>
              <a:t>Retail → 0.5 million tons (4%)</a:t>
            </a:r>
            <a:endParaRPr b="0" lang="en-US" sz="1800" spc="-1" strike="noStrike">
              <a:latin typeface="Arial"/>
            </a:endParaRPr>
          </a:p>
        </p:txBody>
      </p:sp>
      <p:sp>
        <p:nvSpPr>
          <p:cNvPr id="336" name="CustomShape 4"/>
          <p:cNvSpPr/>
          <p:nvPr/>
        </p:nvSpPr>
        <p:spPr>
          <a:xfrm>
            <a:off x="263520" y="6173280"/>
            <a:ext cx="10521720" cy="5011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1.) BMEL (2021) – Lebensmittelabfälle in Deutschland: Aktelle Studie über Höhe der Lebensmittelabfälle nach Sektoren – https://www.bmel.de/DE/themen/ernaehrung/lebensmittelverschwendung/studie-lebensmittelabfaelle-deutschland.html</a:t>
            </a:r>
            <a:endParaRPr b="0" lang="en-US" sz="900" spc="-1" strike="noStrike">
              <a:latin typeface="Arial"/>
            </a:endParaRPr>
          </a:p>
          <a:p>
            <a:pPr>
              <a:lnSpc>
                <a:spcPct val="100000"/>
              </a:lnSpc>
            </a:pPr>
            <a:r>
              <a:rPr b="0" lang="en-US" sz="900" spc="-1" strike="noStrike">
                <a:solidFill>
                  <a:srgbClr val="a6a6a6"/>
                </a:solidFill>
                <a:latin typeface="Roboto"/>
                <a:ea typeface="Roboto"/>
              </a:rPr>
              <a:t>2.) Lebensmittelabfälle in Deutschland – Baseline 2015 (2019) – https://www.thuenen.de/media/publikationen/thuenen-report/Thuenen_Report_71.pdf</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7" name="CustomShape 1"/>
          <p:cNvSpPr/>
          <p:nvPr/>
        </p:nvSpPr>
        <p:spPr>
          <a:xfrm>
            <a:off x="335520" y="764640"/>
            <a:ext cx="10741320" cy="4921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The Problem</a:t>
            </a:r>
            <a:endParaRPr b="0" lang="en-US" sz="2400" spc="-1" strike="noStrike">
              <a:latin typeface="Arial"/>
            </a:endParaRPr>
          </a:p>
        </p:txBody>
      </p:sp>
      <p:sp>
        <p:nvSpPr>
          <p:cNvPr id="338" name="CustomShape 2"/>
          <p:cNvSpPr/>
          <p:nvPr/>
        </p:nvSpPr>
        <p:spPr>
          <a:xfrm>
            <a:off x="432720" y="1148040"/>
            <a:ext cx="10350360" cy="4910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Food Waste – Retail in more detail (2015)</a:t>
            </a:r>
            <a:endParaRPr b="0" lang="en-US" sz="2200" spc="-1" strike="noStrike">
              <a:latin typeface="Arial"/>
            </a:endParaRPr>
          </a:p>
        </p:txBody>
      </p:sp>
      <p:sp>
        <p:nvSpPr>
          <p:cNvPr id="339" name="CustomShape 3"/>
          <p:cNvSpPr/>
          <p:nvPr/>
        </p:nvSpPr>
        <p:spPr>
          <a:xfrm>
            <a:off x="335520" y="1268280"/>
            <a:ext cx="10741320" cy="50288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5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Total food waste →  </a:t>
            </a:r>
            <a:r>
              <a:rPr b="1" lang="en-US" sz="1800" spc="-1" strike="noStrike">
                <a:solidFill>
                  <a:srgbClr val="000000"/>
                </a:solidFill>
                <a:latin typeface="DejaVu Sans"/>
                <a:ea typeface="DejaVu Sans"/>
              </a:rPr>
              <a:t>696,484 tons</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Fruit and vegetables → 328,245 tons</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Bread and baked goods → 206,399 tons</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Dairy products → 60,255 tons</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Meat-like/based products → 53,307 tons</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Others → 48,279 tons</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Where is the difference between the 0.5 million tons on the previous slide and the 696,484 tons on this slide coming from? → donated food (Tafel Deutschland e.V.)</a:t>
            </a:r>
            <a:endParaRPr b="0" lang="en-US" sz="1800" spc="-1" strike="noStrike">
              <a:latin typeface="Arial"/>
            </a:endParaRPr>
          </a:p>
        </p:txBody>
      </p:sp>
      <p:sp>
        <p:nvSpPr>
          <p:cNvPr id="340" name="CustomShape 4"/>
          <p:cNvSpPr/>
          <p:nvPr/>
        </p:nvSpPr>
        <p:spPr>
          <a:xfrm>
            <a:off x="263520" y="6173280"/>
            <a:ext cx="10521720" cy="5011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1.) BMEL (2021) – Lebensmittelabfälle in Deutschland: Aktelle Studie über Höhe der Lebensmittelabfälle nach Sektoren – https://www.bmel.de/DE/themen/ernaehrung/lebensmittelverschwendung/studie-lebensmittelabfaelle-deutschland.html</a:t>
            </a:r>
            <a:endParaRPr b="0" lang="en-US" sz="900" spc="-1" strike="noStrike">
              <a:latin typeface="Arial"/>
            </a:endParaRPr>
          </a:p>
          <a:p>
            <a:pPr>
              <a:lnSpc>
                <a:spcPct val="100000"/>
              </a:lnSpc>
            </a:pPr>
            <a:r>
              <a:rPr b="0" lang="en-US" sz="900" spc="-1" strike="noStrike">
                <a:solidFill>
                  <a:srgbClr val="a6a6a6"/>
                </a:solidFill>
                <a:latin typeface="Roboto"/>
                <a:ea typeface="Roboto"/>
              </a:rPr>
              <a:t>2.) Lebensmittelabfälle in Deutschland – Baseline 2015 (2019) – https://www.thuenen.de/media/publikationen/thuenen-report/Thuenen_Report_71.pdf</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1" name="CustomShape 1"/>
          <p:cNvSpPr/>
          <p:nvPr/>
        </p:nvSpPr>
        <p:spPr>
          <a:xfrm>
            <a:off x="335520" y="764640"/>
            <a:ext cx="10741320" cy="4921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The Problem</a:t>
            </a:r>
            <a:endParaRPr b="0" lang="en-US" sz="2400" spc="-1" strike="noStrike">
              <a:latin typeface="Arial"/>
            </a:endParaRPr>
          </a:p>
        </p:txBody>
      </p:sp>
      <p:sp>
        <p:nvSpPr>
          <p:cNvPr id="342" name="CustomShape 2"/>
          <p:cNvSpPr/>
          <p:nvPr/>
        </p:nvSpPr>
        <p:spPr>
          <a:xfrm>
            <a:off x="432720" y="1148040"/>
            <a:ext cx="10350360" cy="4910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Food Waste – Retail in more detail (2015)</a:t>
            </a:r>
            <a:endParaRPr b="0" lang="en-US" sz="2200" spc="-1" strike="noStrike">
              <a:latin typeface="Arial"/>
            </a:endParaRPr>
          </a:p>
        </p:txBody>
      </p:sp>
      <p:sp>
        <p:nvSpPr>
          <p:cNvPr id="343" name="CustomShape 3"/>
          <p:cNvSpPr/>
          <p:nvPr/>
        </p:nvSpPr>
        <p:spPr>
          <a:xfrm>
            <a:off x="335520" y="1268280"/>
            <a:ext cx="10741320" cy="50288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5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Total food waste →  </a:t>
            </a:r>
            <a:r>
              <a:rPr b="1" lang="en-US" sz="1800" spc="-1" strike="noStrike">
                <a:solidFill>
                  <a:srgbClr val="000000"/>
                </a:solidFill>
                <a:latin typeface="DejaVu Sans"/>
                <a:ea typeface="DejaVu Sans"/>
              </a:rPr>
              <a:t>696,484 tons</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Fruit and vegetables → 328,245 tons</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Bread and baked goods → 206,399 tons</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Dairy products → 60,255 tons</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Meat-like/based products → 53,307 tons</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Others → 48,279 tons</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r>
              <a:rPr b="0" lang="en-US" sz="1800" spc="-1" strike="noStrike">
                <a:solidFill>
                  <a:srgbClr val="000000"/>
                </a:solidFill>
                <a:latin typeface="DejaVu Sans"/>
                <a:ea typeface="DejaVu Sans"/>
              </a:rPr>
              <a:t>Where is the difference between the 0.5 million tons on the previous slide and the 696,484 tons on this slide coming from? </a:t>
            </a:r>
            <a:r>
              <a:rPr b="0" lang="en-US" sz="1800" spc="-1" strike="noStrike">
                <a:solidFill>
                  <a:srgbClr val="ffffff"/>
                </a:solidFill>
                <a:latin typeface="DejaVu Sans"/>
                <a:ea typeface="DejaVu Sans"/>
              </a:rPr>
              <a:t>→ donated food (Tafel Deutschland e.V.)</a:t>
            </a:r>
            <a:endParaRPr b="0" lang="en-US" sz="1800" spc="-1" strike="noStrike">
              <a:latin typeface="Arial"/>
            </a:endParaRPr>
          </a:p>
        </p:txBody>
      </p:sp>
      <p:sp>
        <p:nvSpPr>
          <p:cNvPr id="344" name="CustomShape 4"/>
          <p:cNvSpPr/>
          <p:nvPr/>
        </p:nvSpPr>
        <p:spPr>
          <a:xfrm>
            <a:off x="263520" y="6173280"/>
            <a:ext cx="10521720" cy="5011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1.) BMEL (2021) – Lebensmittelabfälle in Deutschland: Aktelle Studie über Höhe der Lebensmittelabfälle nach Sektoren – https://www.bmel.de/DE/themen/ernaehrung/lebensmittelverschwendung/studie-lebensmittelabfaelle-deutschland.html</a:t>
            </a:r>
            <a:endParaRPr b="0" lang="en-US" sz="900" spc="-1" strike="noStrike">
              <a:latin typeface="Arial"/>
            </a:endParaRPr>
          </a:p>
          <a:p>
            <a:pPr>
              <a:lnSpc>
                <a:spcPct val="100000"/>
              </a:lnSpc>
            </a:pPr>
            <a:r>
              <a:rPr b="0" lang="en-US" sz="900" spc="-1" strike="noStrike">
                <a:solidFill>
                  <a:srgbClr val="a6a6a6"/>
                </a:solidFill>
                <a:latin typeface="Roboto"/>
                <a:ea typeface="Roboto"/>
              </a:rPr>
              <a:t>2.) Lebensmittelabfälle in Deutschland – Baseline 2015 (2019) – https://www.thuenen.de/media/publikationen/thuenen-report/Thuenen_Report_71.pdf</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8" name="CustomShape 1"/>
          <p:cNvSpPr/>
          <p:nvPr/>
        </p:nvSpPr>
        <p:spPr>
          <a:xfrm>
            <a:off x="335520" y="4406760"/>
            <a:ext cx="10744200" cy="13532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de-DE" sz="3000" spc="-1" strike="noStrike" cap="all">
                <a:solidFill>
                  <a:srgbClr val="008c4f"/>
                </a:solidFill>
                <a:latin typeface="DejaVu Sans"/>
                <a:ea typeface="DejaVu Sans"/>
              </a:rPr>
              <a:t>The Circular Economy</a:t>
            </a:r>
            <a:endParaRPr b="0" lang="en-US" sz="3000" spc="-1" strike="noStrike">
              <a:latin typeface="Arial"/>
            </a:endParaRPr>
          </a:p>
        </p:txBody>
      </p:sp>
      <p:sp>
        <p:nvSpPr>
          <p:cNvPr id="199" name="CustomShape 2"/>
          <p:cNvSpPr/>
          <p:nvPr/>
        </p:nvSpPr>
        <p:spPr>
          <a:xfrm>
            <a:off x="335520" y="2906640"/>
            <a:ext cx="10744200" cy="149112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5" name="CustomShape 1"/>
          <p:cNvSpPr/>
          <p:nvPr/>
        </p:nvSpPr>
        <p:spPr>
          <a:xfrm>
            <a:off x="335520" y="764640"/>
            <a:ext cx="10741320" cy="4921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The Problem</a:t>
            </a:r>
            <a:endParaRPr b="0" lang="en-US" sz="2400" spc="-1" strike="noStrike">
              <a:latin typeface="Arial"/>
            </a:endParaRPr>
          </a:p>
        </p:txBody>
      </p:sp>
      <p:sp>
        <p:nvSpPr>
          <p:cNvPr id="346" name="CustomShape 2"/>
          <p:cNvSpPr/>
          <p:nvPr/>
        </p:nvSpPr>
        <p:spPr>
          <a:xfrm>
            <a:off x="432720" y="1148040"/>
            <a:ext cx="10350360" cy="4910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Food Waste – Retail in more detail (2015)</a:t>
            </a:r>
            <a:endParaRPr b="0" lang="en-US" sz="2200" spc="-1" strike="noStrike">
              <a:latin typeface="Arial"/>
            </a:endParaRPr>
          </a:p>
        </p:txBody>
      </p:sp>
      <p:sp>
        <p:nvSpPr>
          <p:cNvPr id="347" name="CustomShape 3"/>
          <p:cNvSpPr/>
          <p:nvPr/>
        </p:nvSpPr>
        <p:spPr>
          <a:xfrm>
            <a:off x="335520" y="1268280"/>
            <a:ext cx="10741320" cy="50288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5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Total food waste →  </a:t>
            </a:r>
            <a:r>
              <a:rPr b="1" lang="en-US" sz="1800" spc="-1" strike="noStrike">
                <a:solidFill>
                  <a:srgbClr val="000000"/>
                </a:solidFill>
                <a:latin typeface="DejaVu Sans"/>
                <a:ea typeface="DejaVu Sans"/>
              </a:rPr>
              <a:t>696,484 tons</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Fruit and vegetables → 328,245 tons</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Bread and baked goods → 206,399 tons</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Dairy products → 60,255 tons</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Meat-like/based products → 53,307 tons</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Others → 48,279 tons</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r>
              <a:rPr b="0" lang="en-US" sz="1800" spc="-1" strike="noStrike">
                <a:solidFill>
                  <a:srgbClr val="000000"/>
                </a:solidFill>
                <a:latin typeface="DejaVu Sans"/>
                <a:ea typeface="DejaVu Sans"/>
              </a:rPr>
              <a:t>Where is the difference between the 0.5 million tons on the previous slide and the 696,484 tons on this slide coming from? → donated food (Tafel Deutschland e.V.)</a:t>
            </a:r>
            <a:endParaRPr b="0" lang="en-US" sz="1800" spc="-1" strike="noStrike">
              <a:latin typeface="Arial"/>
            </a:endParaRPr>
          </a:p>
        </p:txBody>
      </p:sp>
      <p:sp>
        <p:nvSpPr>
          <p:cNvPr id="348" name="CustomShape 4"/>
          <p:cNvSpPr/>
          <p:nvPr/>
        </p:nvSpPr>
        <p:spPr>
          <a:xfrm>
            <a:off x="263520" y="6173280"/>
            <a:ext cx="10521720" cy="5011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1.) BMEL (2021) – Lebensmittelabfälle in Deutschland: Aktelle Studie über Höhe der Lebensmittelabfälle nach Sektoren – https://www.bmel.de/DE/themen/ernaehrung/lebensmittelverschwendung/studie-lebensmittelabfaelle-deutschland.html</a:t>
            </a:r>
            <a:endParaRPr b="0" lang="en-US" sz="900" spc="-1" strike="noStrike">
              <a:latin typeface="Arial"/>
            </a:endParaRPr>
          </a:p>
          <a:p>
            <a:pPr>
              <a:lnSpc>
                <a:spcPct val="100000"/>
              </a:lnSpc>
            </a:pPr>
            <a:r>
              <a:rPr b="0" lang="en-US" sz="900" spc="-1" strike="noStrike">
                <a:solidFill>
                  <a:srgbClr val="a6a6a6"/>
                </a:solidFill>
                <a:latin typeface="Roboto"/>
                <a:ea typeface="Roboto"/>
              </a:rPr>
              <a:t>2.) Lebensmittelabfälle in Deutschland – Baseline 2015 (2019) – https://www.thuenen.de/media/publikationen/thuenen-report/Thuenen_Report_71.pdf</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9" name="CustomShape 1"/>
          <p:cNvSpPr/>
          <p:nvPr/>
        </p:nvSpPr>
        <p:spPr>
          <a:xfrm>
            <a:off x="335520" y="764640"/>
            <a:ext cx="10741320" cy="4921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Solution?</a:t>
            </a:r>
            <a:endParaRPr b="0" lang="en-US" sz="2400" spc="-1" strike="noStrike">
              <a:latin typeface="Arial"/>
            </a:endParaRPr>
          </a:p>
        </p:txBody>
      </p:sp>
      <p:sp>
        <p:nvSpPr>
          <p:cNvPr id="350" name="CustomShape 2"/>
          <p:cNvSpPr/>
          <p:nvPr/>
        </p:nvSpPr>
        <p:spPr>
          <a:xfrm>
            <a:off x="432720" y="1148040"/>
            <a:ext cx="10350360" cy="4910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General</a:t>
            </a:r>
            <a:endParaRPr b="0" lang="en-US" sz="2200" spc="-1" strike="noStrike">
              <a:latin typeface="Arial"/>
            </a:endParaRPr>
          </a:p>
        </p:txBody>
      </p:sp>
      <p:sp>
        <p:nvSpPr>
          <p:cNvPr id="351" name="CustomShape 3"/>
          <p:cNvSpPr/>
          <p:nvPr/>
        </p:nvSpPr>
        <p:spPr>
          <a:xfrm>
            <a:off x="335520" y="1268280"/>
            <a:ext cx="10741320" cy="50288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5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Make it illegal to throw food away → In February 2016, France adopted a law on fighting food waste that meant supermarkets were forbidden to destroy unsold food products and were compelled to donate it instead.</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Has been later adopted in the gastronomy and related sectors </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2" name="CustomShape 1"/>
          <p:cNvSpPr/>
          <p:nvPr/>
        </p:nvSpPr>
        <p:spPr>
          <a:xfrm>
            <a:off x="335520" y="764640"/>
            <a:ext cx="10741320" cy="4921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Alternative Solutions?</a:t>
            </a:r>
            <a:endParaRPr b="0" lang="en-US" sz="2400" spc="-1" strike="noStrike">
              <a:latin typeface="Arial"/>
            </a:endParaRPr>
          </a:p>
        </p:txBody>
      </p:sp>
      <p:sp>
        <p:nvSpPr>
          <p:cNvPr id="353" name="CustomShape 2"/>
          <p:cNvSpPr/>
          <p:nvPr/>
        </p:nvSpPr>
        <p:spPr>
          <a:xfrm>
            <a:off x="432720" y="1148040"/>
            <a:ext cx="10350360" cy="4910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Foodsharing Platform </a:t>
            </a:r>
            <a:endParaRPr b="0" lang="en-US" sz="2200" spc="-1" strike="noStrike">
              <a:latin typeface="Arial"/>
            </a:endParaRPr>
          </a:p>
        </p:txBody>
      </p:sp>
      <p:sp>
        <p:nvSpPr>
          <p:cNvPr id="354" name="CustomShape 3"/>
          <p:cNvSpPr/>
          <p:nvPr/>
        </p:nvSpPr>
        <p:spPr>
          <a:xfrm>
            <a:off x="335520" y="1268280"/>
            <a:ext cx="10741320" cy="50288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4920">
              <a:lnSpc>
                <a:spcPct val="100000"/>
              </a:lnSpc>
              <a:spcBef>
                <a:spcPts val="360"/>
              </a:spcBef>
              <a:buClr>
                <a:srgbClr val="008c4f"/>
              </a:buClr>
              <a:buSzPct val="45000"/>
              <a:buFont typeface="OpenSymbol"/>
              <a:buChar char="■"/>
            </a:pPr>
            <a:r>
              <a:rPr b="0" lang="en-US" sz="1800" spc="-1" strike="noStrike" u="sng">
                <a:solidFill>
                  <a:srgbClr val="0000ff"/>
                </a:solidFill>
                <a:uFillTx/>
                <a:latin typeface="DejaVu Sans"/>
                <a:ea typeface="DejaVu Sans"/>
                <a:hlinkClick r:id="rId1"/>
              </a:rPr>
              <a:t>Click Me</a:t>
            </a:r>
            <a:endParaRPr b="0" lang="en-US" sz="1800" spc="-1" strike="noStrike">
              <a:latin typeface="Arial"/>
            </a:endParaRPr>
          </a:p>
          <a:p>
            <a:pPr marL="216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Platform launched in 2012</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Decentralized and self-organized</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450,000 registered user (all volunteers)</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Cooperates with more than 11,000 businesses</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More than 65 million tons of food saved</a:t>
            </a:r>
            <a:endParaRPr b="0" lang="en-US" sz="1800" spc="-1" strike="noStrike">
              <a:latin typeface="Arial"/>
            </a:endParaRPr>
          </a:p>
        </p:txBody>
      </p:sp>
      <p:sp>
        <p:nvSpPr>
          <p:cNvPr id="355" name="CustomShape 4"/>
          <p:cNvSpPr/>
          <p:nvPr/>
        </p:nvSpPr>
        <p:spPr>
          <a:xfrm>
            <a:off x="274320" y="6400800"/>
            <a:ext cx="107960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https://foodsharing.de/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6" name="CustomShape 1"/>
          <p:cNvSpPr/>
          <p:nvPr/>
        </p:nvSpPr>
        <p:spPr>
          <a:xfrm>
            <a:off x="335520" y="764640"/>
            <a:ext cx="10741320" cy="4921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Alternative Solutions?</a:t>
            </a:r>
            <a:endParaRPr b="0" lang="en-US" sz="2400" spc="-1" strike="noStrike">
              <a:latin typeface="Arial"/>
            </a:endParaRPr>
          </a:p>
        </p:txBody>
      </p:sp>
      <p:sp>
        <p:nvSpPr>
          <p:cNvPr id="357" name="CustomShape 2"/>
          <p:cNvSpPr/>
          <p:nvPr/>
        </p:nvSpPr>
        <p:spPr>
          <a:xfrm>
            <a:off x="432720" y="1148040"/>
            <a:ext cx="10350360" cy="4910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Foodsharing Platform – How does it work? </a:t>
            </a:r>
            <a:endParaRPr b="0" lang="en-US" sz="2200" spc="-1" strike="noStrike">
              <a:latin typeface="Arial"/>
            </a:endParaRPr>
          </a:p>
        </p:txBody>
      </p:sp>
      <p:sp>
        <p:nvSpPr>
          <p:cNvPr id="358" name="CustomShape 3"/>
          <p:cNvSpPr/>
          <p:nvPr/>
        </p:nvSpPr>
        <p:spPr>
          <a:xfrm>
            <a:off x="335520" y="1268280"/>
            <a:ext cx="10741320" cy="50288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Register (free – no charges, no subscriptions)</a:t>
            </a:r>
            <a:endParaRPr b="0" lang="en-US" sz="1800" spc="-1" strike="noStrike">
              <a:latin typeface="Arial"/>
            </a:endParaRPr>
          </a:p>
          <a:p>
            <a:pPr marL="216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Types of users:</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 User </a:t>
            </a:r>
            <a:endParaRPr b="0" lang="en-US" sz="1800" spc="-1" strike="noStrike">
              <a:latin typeface="Arial"/>
            </a:endParaRPr>
          </a:p>
          <a:p>
            <a:pPr lvl="2" marL="648000" indent="-214920">
              <a:lnSpc>
                <a:spcPct val="100000"/>
              </a:lnSpc>
              <a:spcBef>
                <a:spcPts val="360"/>
              </a:spcBef>
              <a:buClr>
                <a:srgbClr val="008c4f"/>
              </a:buClr>
              <a:buSzPct val="45000"/>
              <a:buFont typeface="Symbol"/>
              <a:buChar char=""/>
            </a:pPr>
            <a:r>
              <a:rPr b="0" lang="en-US" sz="1800" spc="-1" strike="noStrike">
                <a:solidFill>
                  <a:srgbClr val="000000"/>
                </a:solidFill>
                <a:latin typeface="DejaVu Sans"/>
                <a:ea typeface="DejaVu Sans"/>
              </a:rPr>
              <a:t>Share your own leftovers or collect food from others (offers visible on the Foodsharing map)</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 Foodsavers </a:t>
            </a:r>
            <a:endParaRPr b="0" lang="en-US" sz="1800" spc="-1" strike="noStrike">
              <a:latin typeface="Arial"/>
            </a:endParaRPr>
          </a:p>
          <a:p>
            <a:pPr lvl="2" marL="648000" indent="-214920">
              <a:lnSpc>
                <a:spcPct val="100000"/>
              </a:lnSpc>
              <a:spcBef>
                <a:spcPts val="360"/>
              </a:spcBef>
              <a:buClr>
                <a:srgbClr val="008c4f"/>
              </a:buClr>
              <a:buSzPct val="45000"/>
              <a:buFont typeface="Symbol"/>
              <a:buChar char=""/>
            </a:pPr>
            <a:r>
              <a:rPr b="0" lang="en-US" sz="1800" spc="-1" strike="noStrike">
                <a:solidFill>
                  <a:srgbClr val="000000"/>
                </a:solidFill>
                <a:latin typeface="DejaVu Sans"/>
                <a:ea typeface="DejaVu Sans"/>
              </a:rPr>
              <a:t>Pass a quiz (quite some effort) and become a Foodsaver.</a:t>
            </a:r>
            <a:endParaRPr b="0" lang="en-US" sz="1800" spc="-1" strike="noStrike">
              <a:latin typeface="Arial"/>
            </a:endParaRPr>
          </a:p>
          <a:p>
            <a:pPr lvl="2" marL="648000" indent="-214920">
              <a:lnSpc>
                <a:spcPct val="100000"/>
              </a:lnSpc>
              <a:spcBef>
                <a:spcPts val="360"/>
              </a:spcBef>
              <a:buClr>
                <a:srgbClr val="008c4f"/>
              </a:buClr>
              <a:buSzPct val="45000"/>
              <a:buFont typeface="Symbol"/>
              <a:buChar char=""/>
            </a:pPr>
            <a:r>
              <a:rPr b="0" lang="en-US" sz="1800" spc="-1" strike="noStrike">
                <a:solidFill>
                  <a:srgbClr val="000000"/>
                </a:solidFill>
                <a:latin typeface="DejaVu Sans"/>
                <a:ea typeface="DejaVu Sans"/>
              </a:rPr>
              <a:t>Allowed to collect (“save”) leftovers from businesses that cooperate with Foodsharing</a:t>
            </a:r>
            <a:endParaRPr b="0" lang="en-US" sz="1800" spc="-1" strike="noStrike">
              <a:latin typeface="Arial"/>
            </a:endParaRPr>
          </a:p>
          <a:p>
            <a:pPr lvl="2" marL="648000" indent="-214920">
              <a:lnSpc>
                <a:spcPct val="100000"/>
              </a:lnSpc>
              <a:spcBef>
                <a:spcPts val="360"/>
              </a:spcBef>
              <a:buClr>
                <a:srgbClr val="008c4f"/>
              </a:buClr>
              <a:buSzPct val="45000"/>
              <a:buFont typeface="Symbol"/>
              <a:buChar char=""/>
            </a:pPr>
            <a:r>
              <a:rPr b="0" lang="en-US" sz="1800" spc="-1" strike="noStrike">
                <a:solidFill>
                  <a:srgbClr val="000000"/>
                </a:solidFill>
                <a:latin typeface="DejaVu Sans"/>
                <a:ea typeface="DejaVu Sans"/>
              </a:rPr>
              <a:t>Redistribute saved food among friends and within the Foodsharing community</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3. Operations manager (Betriebsverantwortlicher = abbr. “BV”)</a:t>
            </a:r>
            <a:endParaRPr b="0" lang="en-US" sz="1800" spc="-1" strike="noStrike">
              <a:latin typeface="Arial"/>
            </a:endParaRPr>
          </a:p>
          <a:p>
            <a:pPr lvl="2" marL="648000" indent="-214920">
              <a:lnSpc>
                <a:spcPct val="100000"/>
              </a:lnSpc>
              <a:spcBef>
                <a:spcPts val="360"/>
              </a:spcBef>
              <a:buClr>
                <a:srgbClr val="008c4f"/>
              </a:buClr>
              <a:buSzPct val="45000"/>
              <a:buFont typeface="Symbol"/>
              <a:buChar char=""/>
            </a:pPr>
            <a:r>
              <a:rPr b="0" lang="en-US" sz="1800" spc="-1" strike="noStrike">
                <a:solidFill>
                  <a:srgbClr val="000000"/>
                </a:solidFill>
                <a:latin typeface="DejaVu Sans"/>
                <a:ea typeface="DejaVu Sans"/>
              </a:rPr>
              <a:t>Manage cooperation with business, manage your team of Foodsavers and organize a collection schedule </a:t>
            </a:r>
            <a:endParaRPr b="0" lang="en-US" sz="1800" spc="-1" strike="noStrike">
              <a:latin typeface="Arial"/>
            </a:endParaRPr>
          </a:p>
        </p:txBody>
      </p:sp>
      <p:sp>
        <p:nvSpPr>
          <p:cNvPr id="359" name="CustomShape 4"/>
          <p:cNvSpPr/>
          <p:nvPr/>
        </p:nvSpPr>
        <p:spPr>
          <a:xfrm>
            <a:off x="274320" y="6400800"/>
            <a:ext cx="107960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https://foodsharing.de/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0" name="CustomShape 1"/>
          <p:cNvSpPr/>
          <p:nvPr/>
        </p:nvSpPr>
        <p:spPr>
          <a:xfrm>
            <a:off x="335520" y="764640"/>
            <a:ext cx="10741320" cy="4921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Alternative Solutions?</a:t>
            </a:r>
            <a:endParaRPr b="0" lang="en-US" sz="2400" spc="-1" strike="noStrike">
              <a:latin typeface="Arial"/>
            </a:endParaRPr>
          </a:p>
        </p:txBody>
      </p:sp>
      <p:sp>
        <p:nvSpPr>
          <p:cNvPr id="361" name="CustomShape 2"/>
          <p:cNvSpPr/>
          <p:nvPr/>
        </p:nvSpPr>
        <p:spPr>
          <a:xfrm>
            <a:off x="432720" y="1148040"/>
            <a:ext cx="10350360" cy="4910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Foodsharing Platform – How does it work? </a:t>
            </a:r>
            <a:endParaRPr b="0" lang="en-US" sz="2200" spc="-1" strike="noStrike">
              <a:latin typeface="Arial"/>
            </a:endParaRPr>
          </a:p>
        </p:txBody>
      </p:sp>
      <p:sp>
        <p:nvSpPr>
          <p:cNvPr id="362" name="CustomShape 3"/>
          <p:cNvSpPr/>
          <p:nvPr/>
        </p:nvSpPr>
        <p:spPr>
          <a:xfrm>
            <a:off x="274320" y="6400800"/>
            <a:ext cx="107960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https://foodsharing.de/</a:t>
            </a:r>
            <a:endParaRPr b="0" lang="en-US" sz="900" spc="-1" strike="noStrike">
              <a:latin typeface="Arial"/>
            </a:endParaRPr>
          </a:p>
        </p:txBody>
      </p:sp>
      <p:pic>
        <p:nvPicPr>
          <p:cNvPr id="363" name="" descr=""/>
          <p:cNvPicPr/>
          <p:nvPr/>
        </p:nvPicPr>
        <p:blipFill>
          <a:blip r:embed="rId1"/>
          <a:stretch/>
        </p:blipFill>
        <p:spPr>
          <a:xfrm>
            <a:off x="1671480" y="1724040"/>
            <a:ext cx="8658720" cy="4582800"/>
          </a:xfrm>
          <a:prstGeom prst="rect">
            <a:avLst/>
          </a:prstGeom>
          <a:ln>
            <a:noFill/>
          </a:ln>
        </p:spPr>
      </p:pic>
    </p:spTree>
  </p:cSld>
  <mc:AlternateContent>
    <mc:Choice Requires="p14">
      <p:transition spd="slow" p14:dur="2000"/>
    </mc:Choice>
    <mc:Fallback>
      <p:transition spd="slow"/>
    </mc:Fallback>
  </mc:AlternateContent>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4" name="CustomShape 1"/>
          <p:cNvSpPr/>
          <p:nvPr/>
        </p:nvSpPr>
        <p:spPr>
          <a:xfrm>
            <a:off x="335520" y="764640"/>
            <a:ext cx="10741320" cy="4921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Alternative Solutions?</a:t>
            </a:r>
            <a:endParaRPr b="0" lang="en-US" sz="2400" spc="-1" strike="noStrike">
              <a:latin typeface="Arial"/>
            </a:endParaRPr>
          </a:p>
        </p:txBody>
      </p:sp>
      <p:sp>
        <p:nvSpPr>
          <p:cNvPr id="365" name="CustomShape 2"/>
          <p:cNvSpPr/>
          <p:nvPr/>
        </p:nvSpPr>
        <p:spPr>
          <a:xfrm>
            <a:off x="432720" y="1148040"/>
            <a:ext cx="10350360" cy="4910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Foodsharing Platform – How does it work?</a:t>
            </a:r>
            <a:endParaRPr b="0" lang="en-US" sz="2200" spc="-1" strike="noStrike">
              <a:latin typeface="Arial"/>
            </a:endParaRPr>
          </a:p>
        </p:txBody>
      </p:sp>
      <p:sp>
        <p:nvSpPr>
          <p:cNvPr id="366" name="CustomShape 3"/>
          <p:cNvSpPr/>
          <p:nvPr/>
        </p:nvSpPr>
        <p:spPr>
          <a:xfrm>
            <a:off x="335520" y="1268280"/>
            <a:ext cx="10741320" cy="50288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Just keep/take what you can consume, redistribute everything else</a:t>
            </a:r>
            <a:endParaRPr b="0" lang="en-US" sz="1800" spc="-1" strike="noStrike">
              <a:latin typeface="Arial"/>
            </a:endParaRPr>
          </a:p>
          <a:p>
            <a:pPr marL="216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Most businesses don’t want to be publicly mentioned </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Bad image if you throw away huge amounts of food every day</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People are supposed to buy their food at your place instead of picking it up for free ;)</a:t>
            </a:r>
            <a:endParaRPr b="0" lang="en-US" sz="1800" spc="-1" strike="noStrike">
              <a:latin typeface="Arial"/>
            </a:endParaRPr>
          </a:p>
          <a:p>
            <a:pPr>
              <a:lnSpc>
                <a:spcPct val="100000"/>
              </a:lnSpc>
              <a:spcBef>
                <a:spcPts val="360"/>
              </a:spcBef>
            </a:pPr>
            <a:endParaRPr b="0" lang="en-US" sz="1800" spc="-1" strike="noStrike">
              <a:latin typeface="Arial"/>
            </a:endParaRPr>
          </a:p>
          <a:p>
            <a:pPr marL="216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Strict:</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Food collection schedule (pre-defined time slots, each foodsaver only once every week or every two weeks, etc.)</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Hygiene rules</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Pre-defined procedures for collection of food </a:t>
            </a:r>
            <a:endParaRPr b="0" lang="en-US" sz="1800" spc="-1" strike="noStrike">
              <a:latin typeface="Arial"/>
            </a:endParaRPr>
          </a:p>
        </p:txBody>
      </p:sp>
      <p:sp>
        <p:nvSpPr>
          <p:cNvPr id="367" name="CustomShape 4"/>
          <p:cNvSpPr/>
          <p:nvPr/>
        </p:nvSpPr>
        <p:spPr>
          <a:xfrm>
            <a:off x="274320" y="6400800"/>
            <a:ext cx="107960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https://foodsharing.de/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8" name="CustomShape 1"/>
          <p:cNvSpPr/>
          <p:nvPr/>
        </p:nvSpPr>
        <p:spPr>
          <a:xfrm>
            <a:off x="335520" y="764640"/>
            <a:ext cx="10741320" cy="4921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Alternative Solutions?</a:t>
            </a:r>
            <a:endParaRPr b="0" lang="en-US" sz="2400" spc="-1" strike="noStrike">
              <a:latin typeface="Arial"/>
            </a:endParaRPr>
          </a:p>
        </p:txBody>
      </p:sp>
      <p:sp>
        <p:nvSpPr>
          <p:cNvPr id="369" name="CustomShape 2"/>
          <p:cNvSpPr/>
          <p:nvPr/>
        </p:nvSpPr>
        <p:spPr>
          <a:xfrm>
            <a:off x="432720" y="1148040"/>
            <a:ext cx="10350360" cy="4910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Foodsharing Platform – How much food is saved every day?</a:t>
            </a:r>
            <a:endParaRPr b="0" lang="en-US" sz="2200" spc="-1" strike="noStrike">
              <a:latin typeface="Arial"/>
            </a:endParaRPr>
          </a:p>
        </p:txBody>
      </p:sp>
      <p:sp>
        <p:nvSpPr>
          <p:cNvPr id="370" name="CustomShape 3"/>
          <p:cNvSpPr/>
          <p:nvPr/>
        </p:nvSpPr>
        <p:spPr>
          <a:xfrm>
            <a:off x="335520" y="1268280"/>
            <a:ext cx="10741320" cy="50288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a:lnSpc>
                <a:spcPct val="100000"/>
              </a:lnSpc>
              <a:spcBef>
                <a:spcPts val="360"/>
              </a:spcBef>
            </a:pPr>
            <a:endParaRPr b="0" lang="en-US" sz="1800" spc="-1" strike="noStrike">
              <a:latin typeface="Arial"/>
            </a:endParaRPr>
          </a:p>
        </p:txBody>
      </p:sp>
      <p:pic>
        <p:nvPicPr>
          <p:cNvPr id="371" name="" descr=""/>
          <p:cNvPicPr/>
          <p:nvPr/>
        </p:nvPicPr>
        <p:blipFill>
          <a:blip r:embed="rId1"/>
          <a:stretch/>
        </p:blipFill>
        <p:spPr>
          <a:xfrm>
            <a:off x="91440" y="3291840"/>
            <a:ext cx="5632200" cy="3167280"/>
          </a:xfrm>
          <a:prstGeom prst="rect">
            <a:avLst/>
          </a:prstGeom>
          <a:ln>
            <a:noFill/>
          </a:ln>
        </p:spPr>
      </p:pic>
      <p:pic>
        <p:nvPicPr>
          <p:cNvPr id="372" name="" descr=""/>
          <p:cNvPicPr/>
          <p:nvPr/>
        </p:nvPicPr>
        <p:blipFill>
          <a:blip r:embed="rId2"/>
          <a:srcRect l="0" t="0" r="6764" b="0"/>
          <a:stretch/>
        </p:blipFill>
        <p:spPr>
          <a:xfrm>
            <a:off x="5395320" y="1594800"/>
            <a:ext cx="5940720" cy="1785960"/>
          </a:xfrm>
          <a:prstGeom prst="rect">
            <a:avLst/>
          </a:prstGeom>
          <a:ln>
            <a:noFill/>
          </a:ln>
        </p:spPr>
      </p:pic>
      <p:sp>
        <p:nvSpPr>
          <p:cNvPr id="373" name="CustomShape 4"/>
          <p:cNvSpPr/>
          <p:nvPr/>
        </p:nvSpPr>
        <p:spPr>
          <a:xfrm>
            <a:off x="274320" y="6400800"/>
            <a:ext cx="107960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https://foodsharing.de/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4" name="CustomShape 1"/>
          <p:cNvSpPr/>
          <p:nvPr/>
        </p:nvSpPr>
        <p:spPr>
          <a:xfrm>
            <a:off x="335520" y="764640"/>
            <a:ext cx="10744200" cy="4950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Further Resources</a:t>
            </a:r>
            <a:endParaRPr b="0" lang="en-US" sz="2400" spc="-1" strike="noStrike">
              <a:latin typeface="Arial"/>
            </a:endParaRPr>
          </a:p>
        </p:txBody>
      </p:sp>
      <p:sp>
        <p:nvSpPr>
          <p:cNvPr id="375" name="CustomShape 2"/>
          <p:cNvSpPr/>
          <p:nvPr/>
        </p:nvSpPr>
        <p:spPr>
          <a:xfrm>
            <a:off x="335520" y="1268640"/>
            <a:ext cx="10744200" cy="5031720"/>
          </a:xfrm>
          <a:prstGeom prst="rect">
            <a:avLst/>
          </a:prstGeom>
          <a:noFill/>
          <a:ln>
            <a:noFill/>
          </a:ln>
        </p:spPr>
        <p:style>
          <a:lnRef idx="0"/>
          <a:fillRef idx="0"/>
          <a:effectRef idx="0"/>
          <a:fontRef idx="minor"/>
        </p:style>
        <p:txBody>
          <a:bodyPr lIns="90000" rIns="90000" tIns="45000" bIns="45000" anchor="ctr">
            <a:noAutofit/>
          </a:bodyPr>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Baccini et al. (2012) – Metabolism of the Anthroposphere: Analysis, Evaluation, Design</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0" lang="de-DE" sz="1800" spc="-1" strike="noStrike">
                <a:solidFill>
                  <a:srgbClr val="000000"/>
                </a:solidFill>
                <a:latin typeface="DejaVu Sans"/>
                <a:ea typeface="DejaVu Sans"/>
              </a:rPr>
              <a:t>Deutscher Bundestag (1994): Bericht der Enquete-Kommission „Schutz des Menschen und der Umwelt − Bewertungskriterien und Perspektiven für umweltverträgliche Stoffkreisläufe in der Industriegesellschaft“ (</a:t>
            </a:r>
            <a:r>
              <a:rPr b="0" lang="de-DE" sz="1800" spc="-1" strike="noStrike" u="sng">
                <a:solidFill>
                  <a:srgbClr val="0000ff"/>
                </a:solidFill>
                <a:uFillTx/>
                <a:latin typeface="DejaVu Sans"/>
                <a:ea typeface="DejaVu Sans"/>
                <a:hlinkClick r:id="rId1"/>
              </a:rPr>
              <a:t>Link</a:t>
            </a:r>
            <a:r>
              <a:rPr b="0" lang="de-DE" sz="1800" spc="-1" strike="noStrike">
                <a:solidFill>
                  <a:srgbClr val="000000"/>
                </a:solidFill>
                <a:latin typeface="DejaVu Sans"/>
                <a:ea typeface="DejaVu Sans"/>
              </a:rPr>
              <a:t>)</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0" lang="de-DE" sz="1800" spc="-1" strike="noStrike">
                <a:solidFill>
                  <a:srgbClr val="000000"/>
                </a:solidFill>
                <a:latin typeface="DejaVu Sans"/>
                <a:ea typeface="DejaVu Sans"/>
              </a:rPr>
              <a:t>Meadows (1972) – The Limits to Growth</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Meadows, Randers und Meadows (2004) – Limits to Growth – The 30-Year Update</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Polestar (2020) – Life Cycle Assessment – Carbon Footprint of Polestar 2 (</a:t>
            </a:r>
            <a:r>
              <a:rPr b="0" lang="en-US" sz="1800" spc="-1" strike="noStrike" u="sng">
                <a:solidFill>
                  <a:srgbClr val="0000ff"/>
                </a:solidFill>
                <a:uFillTx/>
                <a:latin typeface="DejaVu Sans"/>
                <a:ea typeface="DejaVu Sans"/>
                <a:hlinkClick r:id="rId2"/>
              </a:rPr>
              <a:t>Link</a:t>
            </a:r>
            <a:r>
              <a:rPr b="0" lang="en-US" sz="1800" spc="-1" strike="noStrike">
                <a:solidFill>
                  <a:srgbClr val="000000"/>
                </a:solidFill>
                <a:latin typeface="DejaVu Sans"/>
                <a:ea typeface="DejaVu Sans"/>
              </a:rPr>
              <a:t>)</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Walter R. Stahel (2019) – The Circular Economy: A User's Guide</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Website of the Ellen MacArthur Foundation – </a:t>
            </a:r>
            <a:r>
              <a:rPr b="0" lang="en-US" sz="1800" spc="-1" strike="noStrike" u="sng">
                <a:solidFill>
                  <a:srgbClr val="0000ff"/>
                </a:solidFill>
                <a:uFillTx/>
                <a:latin typeface="DejaVu Sans"/>
                <a:ea typeface="DejaVu Sans"/>
                <a:hlinkClick r:id="rId3"/>
              </a:rPr>
              <a:t>Link</a:t>
            </a:r>
            <a:r>
              <a:rPr b="0" lang="en-US" sz="1800" spc="-1" strike="noStrike">
                <a:solidFill>
                  <a:srgbClr val="000000"/>
                </a:solidFill>
                <a:latin typeface="DejaVu Sans"/>
                <a:ea typeface="DejaVu Sans"/>
              </a:rPr>
              <a:t> </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4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6" name="CustomShape 1"/>
          <p:cNvSpPr/>
          <p:nvPr/>
        </p:nvSpPr>
        <p:spPr>
          <a:xfrm>
            <a:off x="335520" y="1268640"/>
            <a:ext cx="10744200" cy="503172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spcBef>
                <a:spcPts val="799"/>
              </a:spcBef>
              <a:tabLst>
                <a:tab algn="l" pos="0"/>
              </a:tabLst>
            </a:pPr>
            <a:r>
              <a:rPr b="1" lang="en-US" sz="4000" spc="-1" strike="noStrike">
                <a:solidFill>
                  <a:srgbClr val="000000"/>
                </a:solidFill>
                <a:latin typeface="DejaVu Sans"/>
                <a:ea typeface="DejaVu Sans"/>
              </a:rPr>
              <a:t>Questions?</a:t>
            </a:r>
            <a:endParaRPr b="0" lang="en-US" sz="4000" spc="-1" strike="noStrike">
              <a:latin typeface="Arial"/>
            </a:endParaRPr>
          </a:p>
        </p:txBody>
      </p:sp>
      <p:sp>
        <p:nvSpPr>
          <p:cNvPr id="377" name="CustomShape 2"/>
          <p:cNvSpPr/>
          <p:nvPr/>
        </p:nvSpPr>
        <p:spPr>
          <a:xfrm>
            <a:off x="335520" y="764640"/>
            <a:ext cx="10744200" cy="49500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0" name="CustomShape 1"/>
          <p:cNvSpPr/>
          <p:nvPr/>
        </p:nvSpPr>
        <p:spPr>
          <a:xfrm>
            <a:off x="335520" y="764640"/>
            <a:ext cx="10744200" cy="4950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Circular Economy </a:t>
            </a:r>
            <a:endParaRPr b="0" lang="en-US" sz="2400" spc="-1" strike="noStrike">
              <a:latin typeface="Arial"/>
            </a:endParaRPr>
          </a:p>
        </p:txBody>
      </p:sp>
      <p:sp>
        <p:nvSpPr>
          <p:cNvPr id="201" name="CustomShape 2"/>
          <p:cNvSpPr/>
          <p:nvPr/>
        </p:nvSpPr>
        <p:spPr>
          <a:xfrm>
            <a:off x="263520" y="6411600"/>
            <a:ext cx="64717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Image adapted from https://www.ellenmacarthurfoundation.org/circular-economy/concept/infographic</a:t>
            </a:r>
            <a:endParaRPr b="0" lang="en-US" sz="900" spc="-1" strike="noStrike">
              <a:latin typeface="Arial"/>
            </a:endParaRPr>
          </a:p>
        </p:txBody>
      </p:sp>
      <p:pic>
        <p:nvPicPr>
          <p:cNvPr id="202" name="" descr=""/>
          <p:cNvPicPr/>
          <p:nvPr/>
        </p:nvPicPr>
        <p:blipFill>
          <a:blip r:embed="rId1"/>
          <a:stretch/>
        </p:blipFill>
        <p:spPr>
          <a:xfrm>
            <a:off x="381240" y="1143000"/>
            <a:ext cx="11045160" cy="5129640"/>
          </a:xfrm>
          <a:prstGeom prst="rect">
            <a:avLst/>
          </a:prstGeom>
          <a:ln>
            <a:noFill/>
          </a:ln>
        </p:spPr>
      </p:pic>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3" name="CustomShape 1"/>
          <p:cNvSpPr/>
          <p:nvPr/>
        </p:nvSpPr>
        <p:spPr>
          <a:xfrm>
            <a:off x="335520" y="764640"/>
            <a:ext cx="10744200" cy="4950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Circular Economy </a:t>
            </a:r>
            <a:endParaRPr b="0" lang="en-US" sz="2400" spc="-1" strike="noStrike">
              <a:latin typeface="Arial"/>
            </a:endParaRPr>
          </a:p>
        </p:txBody>
      </p:sp>
      <p:sp>
        <p:nvSpPr>
          <p:cNvPr id="204" name="CustomShape 2"/>
          <p:cNvSpPr/>
          <p:nvPr/>
        </p:nvSpPr>
        <p:spPr>
          <a:xfrm>
            <a:off x="263520" y="6411600"/>
            <a:ext cx="104342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Center for Digital Technologies (DIGIT) (2022) –  https://www.digit-research.de/fileadmin/DIGIT/Presse_und_News/Downloads/Grafikpaket_Reallabor_DCE_Kreislaufmodell_V2_ccby.zip – </a:t>
            </a:r>
            <a:r>
              <a:rPr b="0" lang="de-DE" sz="900" spc="-1" strike="noStrike" u="sng">
                <a:solidFill>
                  <a:srgbClr val="0000ff"/>
                </a:solidFill>
                <a:uFillTx/>
                <a:latin typeface="Roboto"/>
                <a:ea typeface="Roboto"/>
                <a:hlinkClick r:id="rId1"/>
              </a:rPr>
              <a:t>CC BY 4.0.</a:t>
            </a:r>
            <a:endParaRPr b="0" lang="en-US" sz="900" spc="-1" strike="noStrike">
              <a:latin typeface="Arial"/>
            </a:endParaRPr>
          </a:p>
        </p:txBody>
      </p:sp>
      <p:pic>
        <p:nvPicPr>
          <p:cNvPr id="205" name="" descr=""/>
          <p:cNvPicPr/>
          <p:nvPr/>
        </p:nvPicPr>
        <p:blipFill>
          <a:blip r:embed="rId2"/>
          <a:stretch/>
        </p:blipFill>
        <p:spPr>
          <a:xfrm>
            <a:off x="2772000" y="670680"/>
            <a:ext cx="6617160" cy="6626160"/>
          </a:xfrm>
          <a:prstGeom prst="rect">
            <a:avLst/>
          </a:prstGeom>
          <a:ln>
            <a:noFill/>
          </a:ln>
        </p:spPr>
      </p:pic>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6" name="CustomShape 1"/>
          <p:cNvSpPr/>
          <p:nvPr/>
        </p:nvSpPr>
        <p:spPr>
          <a:xfrm>
            <a:off x="335520" y="764640"/>
            <a:ext cx="10744200" cy="4950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Circular Economy – Definitions</a:t>
            </a:r>
            <a:endParaRPr b="0" lang="en-US" sz="2400" spc="-1" strike="noStrike">
              <a:latin typeface="Arial"/>
            </a:endParaRPr>
          </a:p>
          <a:p>
            <a:pPr>
              <a:lnSpc>
                <a:spcPct val="100000"/>
              </a:lnSpc>
            </a:pPr>
            <a:endParaRPr b="0" lang="en-US" sz="2400" spc="-1" strike="noStrike">
              <a:latin typeface="Arial"/>
            </a:endParaRPr>
          </a:p>
        </p:txBody>
      </p:sp>
      <p:sp>
        <p:nvSpPr>
          <p:cNvPr id="207" name="CustomShape 2"/>
          <p:cNvSpPr/>
          <p:nvPr/>
        </p:nvSpPr>
        <p:spPr>
          <a:xfrm>
            <a:off x="263520" y="6411600"/>
            <a:ext cx="912096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Kirchherr, J., Reike, D., &amp; Hekkert, M. (2017) </a:t>
            </a:r>
            <a:r>
              <a:rPr b="0" lang="de-DE" sz="900" spc="-1" strike="noStrike">
                <a:solidFill>
                  <a:srgbClr val="a6a6a6"/>
                </a:solidFill>
                <a:latin typeface="Roboto"/>
                <a:ea typeface="Roboto"/>
              </a:rPr>
              <a:t>– </a:t>
            </a:r>
            <a:r>
              <a:rPr b="0" lang="en-US" sz="900" spc="-1" strike="noStrike">
                <a:solidFill>
                  <a:srgbClr val="a6a6a6"/>
                </a:solidFill>
                <a:latin typeface="Roboto"/>
                <a:ea typeface="Roboto"/>
              </a:rPr>
              <a:t>Conceptualizing the circular economy: An analysis of 114 definitions. Resources, conservation and recycling, 127, 221-232.</a:t>
            </a:r>
            <a:endParaRPr b="0" lang="en-US" sz="900" spc="-1" strike="noStrike">
              <a:latin typeface="Arial"/>
            </a:endParaRPr>
          </a:p>
        </p:txBody>
      </p:sp>
      <p:sp>
        <p:nvSpPr>
          <p:cNvPr id="208" name="CustomShape 3"/>
          <p:cNvSpPr/>
          <p:nvPr/>
        </p:nvSpPr>
        <p:spPr>
          <a:xfrm>
            <a:off x="349200" y="1600200"/>
            <a:ext cx="9598320" cy="34261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800" spc="-1" strike="noStrike">
                <a:solidFill>
                  <a:srgbClr val="000000"/>
                </a:solidFill>
                <a:latin typeface="DejaVu Sans"/>
                <a:ea typeface="DejaVu Sans"/>
              </a:rPr>
              <a:t>“</a:t>
            </a:r>
            <a:r>
              <a:rPr b="1" lang="en-US" sz="2800" spc="-1" strike="noStrike">
                <a:solidFill>
                  <a:srgbClr val="000000"/>
                </a:solidFill>
                <a:latin typeface="DejaVu Sans"/>
                <a:ea typeface="DejaVu Sans"/>
              </a:rPr>
              <a:t>Conceptualizing the circular economy: An analysis of 114 definitions.”</a:t>
            </a:r>
            <a:endParaRPr b="0" lang="en-US" sz="2800" spc="-1" strike="noStrike">
              <a:latin typeface="Arial"/>
            </a:endParaRPr>
          </a:p>
          <a:p>
            <a:pPr>
              <a:lnSpc>
                <a:spcPct val="100000"/>
              </a:lnSpc>
            </a:pPr>
            <a:endParaRPr b="0" lang="en-US" sz="2800" spc="-1" strike="noStrike">
              <a:latin typeface="Arial"/>
            </a:endParaRPr>
          </a:p>
          <a:p>
            <a:pPr>
              <a:lnSpc>
                <a:spcPct val="100000"/>
              </a:lnSpc>
            </a:pPr>
            <a:endParaRPr b="0" lang="en-US" sz="2800" spc="-1" strike="noStrike">
              <a:latin typeface="Arial"/>
            </a:endParaRPr>
          </a:p>
          <a:p>
            <a:pPr>
              <a:lnSpc>
                <a:spcPct val="100000"/>
              </a:lnSpc>
            </a:pPr>
            <a:endParaRPr b="0" lang="en-US" sz="2800" spc="-1" strike="noStrike">
              <a:latin typeface="Arial"/>
            </a:endParaRPr>
          </a:p>
          <a:p>
            <a:pPr>
              <a:lnSpc>
                <a:spcPct val="100000"/>
              </a:lnSpc>
            </a:pPr>
            <a:r>
              <a:rPr b="0" lang="en-US" sz="1800" spc="-1" strike="noStrike">
                <a:solidFill>
                  <a:srgbClr val="000000"/>
                </a:solidFill>
                <a:latin typeface="DejaVu Sans"/>
                <a:ea typeface="DejaVu Sans"/>
              </a:rPr>
              <a:t>Kirchherr, Julian, Denise Reike and Marko P. Hekkert.  Resources Conservation and Recycling 127 (2017): 221-232.</a:t>
            </a: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r>
              <a:rPr b="0" lang="en-US" sz="1800" spc="-1" strike="noStrike" u="sng">
                <a:solidFill>
                  <a:srgbClr val="0000ff"/>
                </a:solidFill>
                <a:uFillTx/>
                <a:latin typeface="DejaVu Sans"/>
                <a:ea typeface="DejaVu Sans"/>
                <a:hlinkClick r:id="rId1"/>
              </a:rPr>
              <a:t>https://doi.org/10.1016/J.RESCONREC.2017.09.005</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9" name="CustomShape 1"/>
          <p:cNvSpPr/>
          <p:nvPr/>
        </p:nvSpPr>
        <p:spPr>
          <a:xfrm>
            <a:off x="335520" y="764640"/>
            <a:ext cx="10744200" cy="4950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Circular Economy – Definitions</a:t>
            </a:r>
            <a:endParaRPr b="0" lang="en-US" sz="2400" spc="-1" strike="noStrike">
              <a:latin typeface="Arial"/>
            </a:endParaRPr>
          </a:p>
          <a:p>
            <a:pPr>
              <a:lnSpc>
                <a:spcPct val="100000"/>
              </a:lnSpc>
            </a:pPr>
            <a:endParaRPr b="0" lang="en-US" sz="2400" spc="-1" strike="noStrike">
              <a:latin typeface="Arial"/>
            </a:endParaRPr>
          </a:p>
        </p:txBody>
      </p:sp>
      <p:sp>
        <p:nvSpPr>
          <p:cNvPr id="210" name="CustomShape 2"/>
          <p:cNvSpPr/>
          <p:nvPr/>
        </p:nvSpPr>
        <p:spPr>
          <a:xfrm>
            <a:off x="263520" y="6381000"/>
            <a:ext cx="7557480" cy="5011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DejaVu Sans"/>
                <a:ea typeface="Roboto"/>
              </a:rPr>
              <a:t>https://www.ellenmacarthurfoundation.org/assets/downloads/publications/Ellen-MacArthur-Foundation-Towards-the-Circular-Economy-vol.1.pdf</a:t>
            </a:r>
            <a:endParaRPr b="0" lang="en-US" sz="900" spc="-1" strike="noStrike">
              <a:latin typeface="Arial"/>
            </a:endParaRPr>
          </a:p>
          <a:p>
            <a:pPr>
              <a:lnSpc>
                <a:spcPct val="100000"/>
              </a:lnSpc>
            </a:pPr>
            <a:endParaRPr b="0" lang="en-US" sz="900" spc="-1" strike="noStrike">
              <a:latin typeface="Arial"/>
            </a:endParaRPr>
          </a:p>
        </p:txBody>
      </p:sp>
      <p:sp>
        <p:nvSpPr>
          <p:cNvPr id="211" name="CustomShape 3"/>
          <p:cNvSpPr/>
          <p:nvPr/>
        </p:nvSpPr>
        <p:spPr>
          <a:xfrm>
            <a:off x="419760" y="1655280"/>
            <a:ext cx="10575720" cy="1991880"/>
          </a:xfrm>
          <a:prstGeom prst="roundRect">
            <a:avLst>
              <a:gd name="adj" fmla="val 16884"/>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oAutofit/>
          </a:bodyPr>
          <a:p>
            <a:pPr marL="360" algn="ctr">
              <a:lnSpc>
                <a:spcPct val="100000"/>
              </a:lnSpc>
              <a:spcBef>
                <a:spcPts val="360"/>
              </a:spcBef>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A circular economy is an industrial system that is restorative or regenerative by intention and design. It replaces the ‘end-of-life’ concept with restoration, shifts towards the use of renewable energy, eliminates the use of toxic chemicals, which impair reuse, and aims for the elimination of waste through the superior design of materials, products, systems, and, within this, business models.” </a:t>
            </a:r>
            <a:endParaRPr b="0" lang="en-US" sz="1800" spc="-1" strike="noStrike">
              <a:latin typeface="Arial"/>
            </a:endParaRPr>
          </a:p>
          <a:p>
            <a:pPr marL="360" algn="ct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Ellen MacArthur Foundation</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2" name="CustomShape 1"/>
          <p:cNvSpPr/>
          <p:nvPr/>
        </p:nvSpPr>
        <p:spPr>
          <a:xfrm>
            <a:off x="335520" y="764640"/>
            <a:ext cx="10744200" cy="4950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Circular Economy – Definitions</a:t>
            </a:r>
            <a:endParaRPr b="0" lang="en-US" sz="2400" spc="-1" strike="noStrike">
              <a:latin typeface="Arial"/>
            </a:endParaRPr>
          </a:p>
          <a:p>
            <a:pPr>
              <a:lnSpc>
                <a:spcPct val="100000"/>
              </a:lnSpc>
            </a:pPr>
            <a:endParaRPr b="0" lang="en-US" sz="2400" spc="-1" strike="noStrike">
              <a:latin typeface="Arial"/>
            </a:endParaRPr>
          </a:p>
        </p:txBody>
      </p:sp>
      <p:sp>
        <p:nvSpPr>
          <p:cNvPr id="213" name="CustomShape 2"/>
          <p:cNvSpPr/>
          <p:nvPr/>
        </p:nvSpPr>
        <p:spPr>
          <a:xfrm>
            <a:off x="263520" y="6129000"/>
            <a:ext cx="7557480" cy="5011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https://www.ellenmacarthurfoundation.org/assets/downloads/publications/Ellen-MacArthur-Foundation-Towards-the-Circular-Economy-vol.1.pdf</a:t>
            </a:r>
            <a:endParaRPr b="0" lang="en-US" sz="900" spc="-1" strike="noStrike">
              <a:latin typeface="Arial"/>
            </a:endParaRPr>
          </a:p>
          <a:p>
            <a:pPr>
              <a:lnSpc>
                <a:spcPct val="100000"/>
              </a:lnSpc>
            </a:pPr>
            <a:r>
              <a:rPr b="0" lang="de-DE" sz="900" spc="-1" strike="noStrike">
                <a:solidFill>
                  <a:srgbClr val="a6a6a6"/>
                </a:solidFill>
                <a:latin typeface="Roboto"/>
                <a:ea typeface="Roboto"/>
              </a:rPr>
              <a:t>https://www.europarl.europa.eu/news/en/headlines/economy/20151201STO05603/circular-economy-definition-importance-and-benefts</a:t>
            </a:r>
            <a:endParaRPr b="0" lang="en-US" sz="900" spc="-1" strike="noStrike">
              <a:latin typeface="Arial"/>
            </a:endParaRPr>
          </a:p>
          <a:p>
            <a:pPr>
              <a:lnSpc>
                <a:spcPct val="100000"/>
              </a:lnSpc>
            </a:pPr>
            <a:endParaRPr b="0" lang="en-US" sz="900" spc="-1" strike="noStrike">
              <a:latin typeface="Arial"/>
            </a:endParaRPr>
          </a:p>
        </p:txBody>
      </p:sp>
      <p:sp>
        <p:nvSpPr>
          <p:cNvPr id="214" name="CustomShape 3"/>
          <p:cNvSpPr/>
          <p:nvPr/>
        </p:nvSpPr>
        <p:spPr>
          <a:xfrm>
            <a:off x="419760" y="1655280"/>
            <a:ext cx="10575720" cy="1991880"/>
          </a:xfrm>
          <a:prstGeom prst="roundRect">
            <a:avLst>
              <a:gd name="adj" fmla="val 16884"/>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oAutofit/>
          </a:bodyPr>
          <a:p>
            <a:pPr marL="360" algn="ctr">
              <a:lnSpc>
                <a:spcPct val="100000"/>
              </a:lnSpc>
              <a:spcBef>
                <a:spcPts val="360"/>
              </a:spcBef>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A circular economy is an industrial system that is restorative or regenerative by intention and design. It replaces the ‘end-of-life’ concept with restoration, shifts towards the use of renewable energy, eliminates the use of toxic chemicals, which impair reuse, and aims for the elimination of waste through the superior design of materials, products, systems, and, within this, business models.” </a:t>
            </a:r>
            <a:endParaRPr b="0" lang="en-US" sz="1800" spc="-1" strike="noStrike">
              <a:latin typeface="Arial"/>
            </a:endParaRPr>
          </a:p>
          <a:p>
            <a:pPr marL="360" algn="ct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Ellen MacArthur Foundation</a:t>
            </a:r>
            <a:endParaRPr b="0" lang="en-US" sz="1800" spc="-1" strike="noStrike">
              <a:latin typeface="Arial"/>
            </a:endParaRPr>
          </a:p>
        </p:txBody>
      </p:sp>
      <p:sp>
        <p:nvSpPr>
          <p:cNvPr id="215" name="CustomShape 4"/>
          <p:cNvSpPr/>
          <p:nvPr/>
        </p:nvSpPr>
        <p:spPr>
          <a:xfrm>
            <a:off x="419760" y="3995280"/>
            <a:ext cx="10575720" cy="1483200"/>
          </a:xfrm>
          <a:prstGeom prst="roundRect">
            <a:avLst>
              <a:gd name="adj" fmla="val 16884"/>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oAutofit/>
          </a:bodyPr>
          <a:p>
            <a:pPr marL="360" algn="ctr">
              <a:lnSpc>
                <a:spcPct val="100000"/>
              </a:lnSpc>
              <a:spcBef>
                <a:spcPts val="360"/>
              </a:spcBef>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The circular economy is a model of production and consumption, which involves sharing, leasing, reusing, repairing, refurbishing and recycling existing materials and products as long as possible. In this way, the life cycle of products is extended.” </a:t>
            </a:r>
            <a:endParaRPr b="0" lang="en-US" sz="1800" spc="-1" strike="noStrike">
              <a:latin typeface="Arial"/>
            </a:endParaRPr>
          </a:p>
          <a:p>
            <a:pPr marL="360" algn="ct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European Parliament</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459</TotalTime>
  <Application>LibreOffice/6.4.7.2$Linux_X86_64 LibreOffice_project/40$Build-2</Application>
  <Words>4011</Words>
  <Paragraphs>341</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2013-05-21T09:22:36Z</dcterms:created>
  <dc:creator>Hooby</dc:creator>
  <dc:description/>
  <dc:language>en-US</dc:language>
  <cp:lastModifiedBy>Benjamin Leiding</cp:lastModifiedBy>
  <cp:lastPrinted>2019-04-04T14:01:13Z</cp:lastPrinted>
  <dcterms:modified xsi:type="dcterms:W3CDTF">2022-04-27T11:17:25Z</dcterms:modified>
  <cp:revision>3464</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15.0000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2</vt:i4>
  </property>
  <property fmtid="{D5CDD505-2E9C-101B-9397-08002B2CF9AE}" pid="8" name="PresentationFormat">
    <vt:lpwstr>Breitbild</vt:lpwstr>
  </property>
  <property fmtid="{D5CDD505-2E9C-101B-9397-08002B2CF9AE}" pid="9" name="ScaleCrop">
    <vt:bool>0</vt:bool>
  </property>
  <property fmtid="{D5CDD505-2E9C-101B-9397-08002B2CF9AE}" pid="10" name="ShareDoc">
    <vt:bool>0</vt:bool>
  </property>
  <property fmtid="{D5CDD505-2E9C-101B-9397-08002B2CF9AE}" pid="11" name="Slides">
    <vt:i4>68</vt:i4>
  </property>
</Properties>
</file>